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40233600" cy="31089600"/>
  <p:notesSz cx="6858000" cy="9144000"/>
  <p:defaultTex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88" autoAdjust="0"/>
    <p:restoredTop sz="94671" autoAdjust="0"/>
  </p:normalViewPr>
  <p:slideViewPr>
    <p:cSldViewPr snapToGrid="0">
      <p:cViewPr varScale="1">
        <p:scale>
          <a:sx n="16" d="100"/>
          <a:sy n="16" d="100"/>
        </p:scale>
        <p:origin x="-1074" y="-144"/>
      </p:cViewPr>
      <p:guideLst>
        <p:guide orient="horz" pos="9792"/>
        <p:guide pos="12672"/>
      </p:guideLst>
    </p:cSldViewPr>
  </p:slideViewPr>
  <p:outlineViewPr>
    <p:cViewPr>
      <p:scale>
        <a:sx n="33" d="100"/>
        <a:sy n="33" d="100"/>
      </p:scale>
      <p:origin x="0" y="0"/>
    </p:cViewPr>
  </p:outlineViewPr>
  <p:notesTextViewPr>
    <p:cViewPr>
      <p:scale>
        <a:sx n="1" d="1"/>
        <a:sy n="1" d="1"/>
      </p:scale>
      <p:origin x="0" y="0"/>
    </p:cViewPr>
  </p:notesTextViewPr>
  <p:gridSpacing cx="37453888" cy="3745388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ndrew\Documents\SDSMT%20REU\Linear%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scatterChart>
        <c:scatterStyle val="lineMarker"/>
        <c:ser>
          <c:idx val="0"/>
          <c:order val="0"/>
          <c:spPr>
            <a:ln w="28575">
              <a:noFill/>
            </a:ln>
          </c:spPr>
          <c:marker>
            <c:spPr>
              <a:solidFill>
                <a:srgbClr val="FF0000"/>
              </a:solidFill>
            </c:spPr>
          </c:marker>
          <c:trendline>
            <c:spPr>
              <a:ln>
                <a:solidFill>
                  <a:srgbClr val="FF0000"/>
                </a:solidFill>
              </a:ln>
            </c:spPr>
            <c:trendlineType val="linear"/>
            <c:intercept val="0"/>
            <c:dispEq val="1"/>
            <c:trendlineLbl>
              <c:layout>
                <c:manualLayout>
                  <c:x val="-0.41391234652715392"/>
                  <c:y val="0.17678024329948888"/>
                </c:manualLayout>
              </c:layout>
              <c:numFmt formatCode="General" sourceLinked="0"/>
            </c:trendlineLbl>
          </c:trendline>
          <c:xVal>
            <c:numRef>
              <c:f>Sheet1!$D$2:$D$5</c:f>
              <c:numCache>
                <c:formatCode>General</c:formatCode>
                <c:ptCount val="4"/>
                <c:pt idx="0">
                  <c:v>11</c:v>
                </c:pt>
                <c:pt idx="1">
                  <c:v>8</c:v>
                </c:pt>
                <c:pt idx="2">
                  <c:v>3</c:v>
                </c:pt>
                <c:pt idx="3">
                  <c:v>0</c:v>
                </c:pt>
              </c:numCache>
            </c:numRef>
          </c:xVal>
          <c:yVal>
            <c:numRef>
              <c:f>Sheet1!$C$2:$C$5</c:f>
              <c:numCache>
                <c:formatCode>General</c:formatCode>
                <c:ptCount val="4"/>
                <c:pt idx="0">
                  <c:v>35.730506250000012</c:v>
                </c:pt>
                <c:pt idx="1">
                  <c:v>25.664355999999994</c:v>
                </c:pt>
                <c:pt idx="2">
                  <c:v>9.5511902500000048</c:v>
                </c:pt>
                <c:pt idx="3">
                  <c:v>0</c:v>
                </c:pt>
              </c:numCache>
            </c:numRef>
          </c:yVal>
        </c:ser>
        <c:dLbls/>
        <c:axId val="74096000"/>
        <c:axId val="74155136"/>
      </c:scatterChart>
      <c:valAx>
        <c:axId val="74096000"/>
        <c:scaling>
          <c:orientation val="minMax"/>
        </c:scaling>
        <c:axPos val="b"/>
        <c:numFmt formatCode="General" sourceLinked="1"/>
        <c:tickLblPos val="nextTo"/>
        <c:crossAx val="74155136"/>
        <c:crosses val="autoZero"/>
        <c:crossBetween val="midCat"/>
      </c:valAx>
      <c:valAx>
        <c:axId val="74155136"/>
        <c:scaling>
          <c:orientation val="minMax"/>
        </c:scaling>
        <c:axPos val="l"/>
        <c:majorGridlines>
          <c:spPr>
            <a:ln>
              <a:noFill/>
            </a:ln>
          </c:spPr>
        </c:majorGridlines>
        <c:numFmt formatCode="General" sourceLinked="1"/>
        <c:tickLblPos val="nextTo"/>
        <c:crossAx val="74096000"/>
        <c:crosses val="autoZero"/>
        <c:crossBetween val="midCat"/>
      </c:valAx>
      <c:spPr>
        <a:noFill/>
      </c:spPr>
    </c:plotArea>
    <c:plotVisOnly val="1"/>
    <c:dispBlanksAs val="gap"/>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0.07292</cdr:x>
      <cdr:y>0.0191</cdr:y>
    </cdr:from>
    <cdr:to>
      <cdr:x>0.19167</cdr:x>
      <cdr:y>0.11285</cdr:y>
    </cdr:to>
    <cdr:sp macro="" textlink="">
      <cdr:nvSpPr>
        <cdr:cNvPr id="2" name="TextBox 1"/>
        <cdr:cNvSpPr txBox="1"/>
      </cdr:nvSpPr>
      <cdr:spPr>
        <a:xfrm xmlns:a="http://schemas.openxmlformats.org/drawingml/2006/main">
          <a:off x="333374" y="52388"/>
          <a:ext cx="542926"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a:latin typeface="Times New Roman" pitchFamily="18" charset="0"/>
              <a:cs typeface="Times New Roman" pitchFamily="18" charset="0"/>
            </a:rPr>
            <a:t>1/</a:t>
          </a:r>
          <a:r>
            <a:rPr lang="en-US" sz="1100">
              <a:effectLst/>
              <a:latin typeface="+mn-lt"/>
              <a:ea typeface="+mn-ea"/>
              <a:cs typeface="+mn-cs"/>
            </a:rPr>
            <a:t>d</a:t>
          </a:r>
          <a:r>
            <a:rPr lang="en-US" sz="1100" baseline="30000">
              <a:effectLst/>
              <a:latin typeface="+mn-lt"/>
              <a:ea typeface="+mn-ea"/>
              <a:cs typeface="+mn-cs"/>
            </a:rPr>
            <a:t>2</a:t>
          </a:r>
          <a:endParaRPr lang="en-US" sz="1200">
            <a:latin typeface="Times New Roman" pitchFamily="18" charset="0"/>
            <a:cs typeface="Times New Roman" pitchFamily="18" charset="0"/>
          </a:endParaRPr>
        </a:p>
      </cdr:txBody>
    </cdr:sp>
  </cdr:relSizeAnchor>
  <cdr:relSizeAnchor xmlns:cdr="http://schemas.openxmlformats.org/drawingml/2006/chartDrawing">
    <cdr:from>
      <cdr:x>0.84564</cdr:x>
      <cdr:y>0.81572</cdr:y>
    </cdr:from>
    <cdr:to>
      <cdr:x>1</cdr:x>
      <cdr:y>0.90947</cdr:y>
    </cdr:to>
    <cdr:sp macro="" textlink="">
      <cdr:nvSpPr>
        <cdr:cNvPr id="3" name="TextBox 1"/>
        <cdr:cNvSpPr txBox="1"/>
      </cdr:nvSpPr>
      <cdr:spPr>
        <a:xfrm xmlns:a="http://schemas.openxmlformats.org/drawingml/2006/main">
          <a:off x="4800599" y="2536825"/>
          <a:ext cx="876301" cy="2915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effectLst/>
              <a:latin typeface="+mn-lt"/>
              <a:ea typeface="+mn-ea"/>
              <a:cs typeface="+mn-cs"/>
            </a:rPr>
            <a:t>h</a:t>
          </a:r>
          <a:r>
            <a:rPr lang="en-US" sz="1100" baseline="30000">
              <a:effectLst/>
              <a:latin typeface="+mn-lt"/>
              <a:ea typeface="+mn-ea"/>
              <a:cs typeface="+mn-cs"/>
            </a:rPr>
            <a:t>2</a:t>
          </a:r>
          <a:r>
            <a:rPr lang="en-US" sz="1100">
              <a:effectLst/>
              <a:latin typeface="+mn-lt"/>
              <a:ea typeface="+mn-ea"/>
              <a:cs typeface="+mn-cs"/>
            </a:rPr>
            <a:t> + k</a:t>
          </a:r>
          <a:r>
            <a:rPr lang="en-US" sz="1100" baseline="30000">
              <a:effectLst/>
              <a:latin typeface="+mn-lt"/>
              <a:ea typeface="+mn-ea"/>
              <a:cs typeface="+mn-cs"/>
            </a:rPr>
            <a:t>2</a:t>
          </a:r>
          <a:r>
            <a:rPr lang="en-US" sz="1100">
              <a:effectLst/>
              <a:latin typeface="+mn-lt"/>
              <a:ea typeface="+mn-ea"/>
              <a:cs typeface="+mn-cs"/>
            </a:rPr>
            <a:t> + l</a:t>
          </a:r>
          <a:r>
            <a:rPr lang="en-US" sz="1100" baseline="30000">
              <a:effectLst/>
              <a:latin typeface="+mn-lt"/>
              <a:ea typeface="+mn-ea"/>
              <a:cs typeface="+mn-cs"/>
            </a:rPr>
            <a:t>2</a:t>
          </a:r>
          <a:endParaRPr lang="en-US" sz="1200">
            <a:latin typeface="Times New Roman" pitchFamily="18" charset="0"/>
            <a:cs typeface="Times New Roman" pitchFamily="18" charset="0"/>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9657929"/>
            <a:ext cx="34198560" cy="66641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5040" y="17617440"/>
            <a:ext cx="28163520" cy="7945120"/>
          </a:xfrm>
        </p:spPr>
        <p:txBody>
          <a:bodyPr/>
          <a:lstStyle>
            <a:lvl1pPr marL="0" indent="0" algn="ctr">
              <a:buNone/>
              <a:defRPr>
                <a:solidFill>
                  <a:schemeClr val="tx1">
                    <a:tint val="75000"/>
                  </a:schemeClr>
                </a:solidFill>
              </a:defRPr>
            </a:lvl1pPr>
            <a:lvl2pPr marL="2037786" indent="0" algn="ctr">
              <a:buNone/>
              <a:defRPr>
                <a:solidFill>
                  <a:schemeClr val="tx1">
                    <a:tint val="75000"/>
                  </a:schemeClr>
                </a:solidFill>
              </a:defRPr>
            </a:lvl2pPr>
            <a:lvl3pPr marL="4075572" indent="0" algn="ctr">
              <a:buNone/>
              <a:defRPr>
                <a:solidFill>
                  <a:schemeClr val="tx1">
                    <a:tint val="75000"/>
                  </a:schemeClr>
                </a:solidFill>
              </a:defRPr>
            </a:lvl3pPr>
            <a:lvl4pPr marL="6113358" indent="0" algn="ctr">
              <a:buNone/>
              <a:defRPr>
                <a:solidFill>
                  <a:schemeClr val="tx1">
                    <a:tint val="75000"/>
                  </a:schemeClr>
                </a:solidFill>
              </a:defRPr>
            </a:lvl4pPr>
            <a:lvl5pPr marL="8151144" indent="0" algn="ctr">
              <a:buNone/>
              <a:defRPr>
                <a:solidFill>
                  <a:schemeClr val="tx1">
                    <a:tint val="75000"/>
                  </a:schemeClr>
                </a:solidFill>
              </a:defRPr>
            </a:lvl5pPr>
            <a:lvl6pPr marL="10188931" indent="0" algn="ctr">
              <a:buNone/>
              <a:defRPr>
                <a:solidFill>
                  <a:schemeClr val="tx1">
                    <a:tint val="75000"/>
                  </a:schemeClr>
                </a:solidFill>
              </a:defRPr>
            </a:lvl6pPr>
            <a:lvl7pPr marL="12226717" indent="0" algn="ctr">
              <a:buNone/>
              <a:defRPr>
                <a:solidFill>
                  <a:schemeClr val="tx1">
                    <a:tint val="75000"/>
                  </a:schemeClr>
                </a:solidFill>
              </a:defRPr>
            </a:lvl7pPr>
            <a:lvl8pPr marL="14264503" indent="0" algn="ctr">
              <a:buNone/>
              <a:defRPr>
                <a:solidFill>
                  <a:schemeClr val="tx1">
                    <a:tint val="75000"/>
                  </a:schemeClr>
                </a:solidFill>
              </a:defRPr>
            </a:lvl8pPr>
            <a:lvl9pPr marL="163022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211329-006F-4C29-82C5-E1D2E2F8301C}" type="datetimeFigureOut">
              <a:rPr lang="en-US" smtClean="0"/>
              <a:pPr/>
              <a:t>8/2/2011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422828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11329-006F-4C29-82C5-E1D2E2F8301C}" type="datetimeFigureOut">
              <a:rPr lang="en-US" smtClean="0"/>
              <a:pPr/>
              <a:t>8/2/2011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3701618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8349379" y="5642189"/>
            <a:ext cx="39828470" cy="12025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49997" y="5642189"/>
            <a:ext cx="118828820" cy="120256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11329-006F-4C29-82C5-E1D2E2F8301C}" type="datetimeFigureOut">
              <a:rPr lang="en-US" smtClean="0"/>
              <a:pPr/>
              <a:t>8/2/2011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3253308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11329-006F-4C29-82C5-E1D2E2F8301C}" type="datetimeFigureOut">
              <a:rPr lang="en-US" smtClean="0"/>
              <a:pPr/>
              <a:t>8/2/2011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202092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19977949"/>
            <a:ext cx="34198560" cy="6174740"/>
          </a:xfrm>
        </p:spPr>
        <p:txBody>
          <a:bodyPr anchor="t"/>
          <a:lstStyle>
            <a:lvl1pPr algn="l">
              <a:defRPr sz="178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7" y="13177101"/>
            <a:ext cx="34198560" cy="6800848"/>
          </a:xfrm>
        </p:spPr>
        <p:txBody>
          <a:bodyPr anchor="b"/>
          <a:lstStyle>
            <a:lvl1pPr marL="0" indent="0">
              <a:buNone/>
              <a:defRPr sz="8900">
                <a:solidFill>
                  <a:schemeClr val="tx1">
                    <a:tint val="75000"/>
                  </a:schemeClr>
                </a:solidFill>
              </a:defRPr>
            </a:lvl1pPr>
            <a:lvl2pPr marL="2037786" indent="0">
              <a:buNone/>
              <a:defRPr sz="8000">
                <a:solidFill>
                  <a:schemeClr val="tx1">
                    <a:tint val="75000"/>
                  </a:schemeClr>
                </a:solidFill>
              </a:defRPr>
            </a:lvl2pPr>
            <a:lvl3pPr marL="4075572" indent="0">
              <a:buNone/>
              <a:defRPr sz="7100">
                <a:solidFill>
                  <a:schemeClr val="tx1">
                    <a:tint val="75000"/>
                  </a:schemeClr>
                </a:solidFill>
              </a:defRPr>
            </a:lvl3pPr>
            <a:lvl4pPr marL="6113358" indent="0">
              <a:buNone/>
              <a:defRPr sz="6200">
                <a:solidFill>
                  <a:schemeClr val="tx1">
                    <a:tint val="75000"/>
                  </a:schemeClr>
                </a:solidFill>
              </a:defRPr>
            </a:lvl4pPr>
            <a:lvl5pPr marL="8151144" indent="0">
              <a:buNone/>
              <a:defRPr sz="6200">
                <a:solidFill>
                  <a:schemeClr val="tx1">
                    <a:tint val="75000"/>
                  </a:schemeClr>
                </a:solidFill>
              </a:defRPr>
            </a:lvl5pPr>
            <a:lvl6pPr marL="10188931" indent="0">
              <a:buNone/>
              <a:defRPr sz="6200">
                <a:solidFill>
                  <a:schemeClr val="tx1">
                    <a:tint val="75000"/>
                  </a:schemeClr>
                </a:solidFill>
              </a:defRPr>
            </a:lvl6pPr>
            <a:lvl7pPr marL="12226717" indent="0">
              <a:buNone/>
              <a:defRPr sz="6200">
                <a:solidFill>
                  <a:schemeClr val="tx1">
                    <a:tint val="75000"/>
                  </a:schemeClr>
                </a:solidFill>
              </a:defRPr>
            </a:lvl7pPr>
            <a:lvl8pPr marL="14264503" indent="0">
              <a:buNone/>
              <a:defRPr sz="6200">
                <a:solidFill>
                  <a:schemeClr val="tx1">
                    <a:tint val="75000"/>
                  </a:schemeClr>
                </a:solidFill>
              </a:defRPr>
            </a:lvl8pPr>
            <a:lvl9pPr marL="16302289" indent="0">
              <a:buNone/>
              <a:defRPr sz="6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211329-006F-4C29-82C5-E1D2E2F8301C}" type="datetimeFigureOut">
              <a:rPr lang="en-US" smtClean="0"/>
              <a:pPr/>
              <a:t>8/2/2011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2830367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49999" y="32888767"/>
            <a:ext cx="79328643" cy="93009720"/>
          </a:xfrm>
        </p:spPr>
        <p:txBody>
          <a:bodyPr/>
          <a:lstStyle>
            <a:lvl1pPr>
              <a:defRPr sz="12500"/>
            </a:lvl1pPr>
            <a:lvl2pPr>
              <a:defRPr sz="10700"/>
            </a:lvl2pPr>
            <a:lvl3pPr>
              <a:defRPr sz="89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8849200" y="32888767"/>
            <a:ext cx="79328647" cy="93009720"/>
          </a:xfrm>
        </p:spPr>
        <p:txBody>
          <a:bodyPr/>
          <a:lstStyle>
            <a:lvl1pPr>
              <a:defRPr sz="12500"/>
            </a:lvl1pPr>
            <a:lvl2pPr>
              <a:defRPr sz="10700"/>
            </a:lvl2pPr>
            <a:lvl3pPr>
              <a:defRPr sz="89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211329-006F-4C29-82C5-E1D2E2F8301C}" type="datetimeFigureOut">
              <a:rPr lang="en-US" smtClean="0"/>
              <a:pPr/>
              <a:t>8/2/2011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192021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0" y="1245026"/>
            <a:ext cx="36210240" cy="518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1680" y="6959179"/>
            <a:ext cx="17776827" cy="2900254"/>
          </a:xfrm>
        </p:spPr>
        <p:txBody>
          <a:bodyPr anchor="b"/>
          <a:lstStyle>
            <a:lvl1pPr marL="0" indent="0">
              <a:buNone/>
              <a:defRPr sz="10700" b="1"/>
            </a:lvl1pPr>
            <a:lvl2pPr marL="2037786" indent="0">
              <a:buNone/>
              <a:defRPr sz="8900" b="1"/>
            </a:lvl2pPr>
            <a:lvl3pPr marL="4075572" indent="0">
              <a:buNone/>
              <a:defRPr sz="8000" b="1"/>
            </a:lvl3pPr>
            <a:lvl4pPr marL="6113358" indent="0">
              <a:buNone/>
              <a:defRPr sz="7100" b="1"/>
            </a:lvl4pPr>
            <a:lvl5pPr marL="8151144" indent="0">
              <a:buNone/>
              <a:defRPr sz="7100" b="1"/>
            </a:lvl5pPr>
            <a:lvl6pPr marL="10188931" indent="0">
              <a:buNone/>
              <a:defRPr sz="7100" b="1"/>
            </a:lvl6pPr>
            <a:lvl7pPr marL="12226717" indent="0">
              <a:buNone/>
              <a:defRPr sz="7100" b="1"/>
            </a:lvl7pPr>
            <a:lvl8pPr marL="14264503" indent="0">
              <a:buNone/>
              <a:defRPr sz="7100" b="1"/>
            </a:lvl8pPr>
            <a:lvl9pPr marL="16302289" indent="0">
              <a:buNone/>
              <a:defRPr sz="7100" b="1"/>
            </a:lvl9pPr>
          </a:lstStyle>
          <a:p>
            <a:pPr lvl="0"/>
            <a:r>
              <a:rPr lang="en-US" smtClean="0"/>
              <a:t>Click to edit Master text styles</a:t>
            </a:r>
          </a:p>
        </p:txBody>
      </p:sp>
      <p:sp>
        <p:nvSpPr>
          <p:cNvPr id="4" name="Content Placeholder 3"/>
          <p:cNvSpPr>
            <a:spLocks noGrp="1"/>
          </p:cNvSpPr>
          <p:nvPr>
            <p:ph sz="half" idx="2"/>
          </p:nvPr>
        </p:nvSpPr>
        <p:spPr>
          <a:xfrm>
            <a:off x="2011680" y="9859433"/>
            <a:ext cx="17776827" cy="17912506"/>
          </a:xfrm>
        </p:spPr>
        <p:txBody>
          <a:bodyPr/>
          <a:lstStyle>
            <a:lvl1pPr>
              <a:defRPr sz="10700"/>
            </a:lvl1pPr>
            <a:lvl2pPr>
              <a:defRPr sz="8900"/>
            </a:lvl2pPr>
            <a:lvl3pPr>
              <a:defRPr sz="8000"/>
            </a:lvl3pPr>
            <a:lvl4pPr>
              <a:defRPr sz="7100"/>
            </a:lvl4pPr>
            <a:lvl5pPr>
              <a:defRPr sz="7100"/>
            </a:lvl5pPr>
            <a:lvl6pPr>
              <a:defRPr sz="7100"/>
            </a:lvl6pPr>
            <a:lvl7pPr>
              <a:defRPr sz="7100"/>
            </a:lvl7pPr>
            <a:lvl8pPr>
              <a:defRPr sz="7100"/>
            </a:lvl8pPr>
            <a:lvl9pPr>
              <a:defRPr sz="7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112" y="6959179"/>
            <a:ext cx="17783810" cy="2900254"/>
          </a:xfrm>
        </p:spPr>
        <p:txBody>
          <a:bodyPr anchor="b"/>
          <a:lstStyle>
            <a:lvl1pPr marL="0" indent="0">
              <a:buNone/>
              <a:defRPr sz="10700" b="1"/>
            </a:lvl1pPr>
            <a:lvl2pPr marL="2037786" indent="0">
              <a:buNone/>
              <a:defRPr sz="8900" b="1"/>
            </a:lvl2pPr>
            <a:lvl3pPr marL="4075572" indent="0">
              <a:buNone/>
              <a:defRPr sz="8000" b="1"/>
            </a:lvl3pPr>
            <a:lvl4pPr marL="6113358" indent="0">
              <a:buNone/>
              <a:defRPr sz="7100" b="1"/>
            </a:lvl4pPr>
            <a:lvl5pPr marL="8151144" indent="0">
              <a:buNone/>
              <a:defRPr sz="7100" b="1"/>
            </a:lvl5pPr>
            <a:lvl6pPr marL="10188931" indent="0">
              <a:buNone/>
              <a:defRPr sz="7100" b="1"/>
            </a:lvl6pPr>
            <a:lvl7pPr marL="12226717" indent="0">
              <a:buNone/>
              <a:defRPr sz="7100" b="1"/>
            </a:lvl7pPr>
            <a:lvl8pPr marL="14264503" indent="0">
              <a:buNone/>
              <a:defRPr sz="7100" b="1"/>
            </a:lvl8pPr>
            <a:lvl9pPr marL="16302289" indent="0">
              <a:buNone/>
              <a:defRPr sz="7100" b="1"/>
            </a:lvl9pPr>
          </a:lstStyle>
          <a:p>
            <a:pPr lvl="0"/>
            <a:r>
              <a:rPr lang="en-US" smtClean="0"/>
              <a:t>Click to edit Master text styles</a:t>
            </a:r>
          </a:p>
        </p:txBody>
      </p:sp>
      <p:sp>
        <p:nvSpPr>
          <p:cNvPr id="6" name="Content Placeholder 5"/>
          <p:cNvSpPr>
            <a:spLocks noGrp="1"/>
          </p:cNvSpPr>
          <p:nvPr>
            <p:ph sz="quarter" idx="4"/>
          </p:nvPr>
        </p:nvSpPr>
        <p:spPr>
          <a:xfrm>
            <a:off x="20438112" y="9859433"/>
            <a:ext cx="17783810" cy="17912506"/>
          </a:xfrm>
        </p:spPr>
        <p:txBody>
          <a:bodyPr/>
          <a:lstStyle>
            <a:lvl1pPr>
              <a:defRPr sz="10700"/>
            </a:lvl1pPr>
            <a:lvl2pPr>
              <a:defRPr sz="8900"/>
            </a:lvl2pPr>
            <a:lvl3pPr>
              <a:defRPr sz="8000"/>
            </a:lvl3pPr>
            <a:lvl4pPr>
              <a:defRPr sz="7100"/>
            </a:lvl4pPr>
            <a:lvl5pPr>
              <a:defRPr sz="7100"/>
            </a:lvl5pPr>
            <a:lvl6pPr>
              <a:defRPr sz="7100"/>
            </a:lvl6pPr>
            <a:lvl7pPr>
              <a:defRPr sz="7100"/>
            </a:lvl7pPr>
            <a:lvl8pPr>
              <a:defRPr sz="7100"/>
            </a:lvl8pPr>
            <a:lvl9pPr>
              <a:defRPr sz="7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211329-006F-4C29-82C5-E1D2E2F8301C}" type="datetimeFigureOut">
              <a:rPr lang="en-US" smtClean="0"/>
              <a:pPr/>
              <a:t>8/2/2011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145313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211329-006F-4C29-82C5-E1D2E2F8301C}" type="datetimeFigureOut">
              <a:rPr lang="en-US" smtClean="0"/>
              <a:pPr/>
              <a:t>8/2/2011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3407085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211329-006F-4C29-82C5-E1D2E2F8301C}" type="datetimeFigureOut">
              <a:rPr lang="en-US" smtClean="0"/>
              <a:pPr/>
              <a:t>8/2/2011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19768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2" y="1237827"/>
            <a:ext cx="13236577" cy="5267960"/>
          </a:xfrm>
        </p:spPr>
        <p:txBody>
          <a:bodyPr anchor="b"/>
          <a:lstStyle>
            <a:lvl1pPr algn="l">
              <a:defRPr sz="8900" b="1"/>
            </a:lvl1pPr>
          </a:lstStyle>
          <a:p>
            <a:r>
              <a:rPr lang="en-US" smtClean="0"/>
              <a:t>Click to edit Master title style</a:t>
            </a:r>
            <a:endParaRPr lang="en-US"/>
          </a:p>
        </p:txBody>
      </p:sp>
      <p:sp>
        <p:nvSpPr>
          <p:cNvPr id="3" name="Content Placeholder 2"/>
          <p:cNvSpPr>
            <a:spLocks noGrp="1"/>
          </p:cNvSpPr>
          <p:nvPr>
            <p:ph idx="1"/>
          </p:nvPr>
        </p:nvSpPr>
        <p:spPr>
          <a:xfrm>
            <a:off x="15730220" y="1237829"/>
            <a:ext cx="22491700" cy="26534112"/>
          </a:xfrm>
        </p:spPr>
        <p:txBody>
          <a:bodyPr/>
          <a:lstStyle>
            <a:lvl1pPr>
              <a:defRPr sz="14300"/>
            </a:lvl1pPr>
            <a:lvl2pPr>
              <a:defRPr sz="12500"/>
            </a:lvl2pPr>
            <a:lvl3pPr>
              <a:defRPr sz="10700"/>
            </a:lvl3pPr>
            <a:lvl4pPr>
              <a:defRPr sz="8900"/>
            </a:lvl4pPr>
            <a:lvl5pPr>
              <a:defRPr sz="8900"/>
            </a:lvl5pPr>
            <a:lvl6pPr>
              <a:defRPr sz="8900"/>
            </a:lvl6pPr>
            <a:lvl7pPr>
              <a:defRPr sz="8900"/>
            </a:lvl7pPr>
            <a:lvl8pPr>
              <a:defRPr sz="8900"/>
            </a:lvl8pPr>
            <a:lvl9pPr>
              <a:defRPr sz="8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1682" y="6505789"/>
            <a:ext cx="13236577" cy="21266152"/>
          </a:xfrm>
        </p:spPr>
        <p:txBody>
          <a:bodyPr/>
          <a:lstStyle>
            <a:lvl1pPr marL="0" indent="0">
              <a:buNone/>
              <a:defRPr sz="6200"/>
            </a:lvl1pPr>
            <a:lvl2pPr marL="2037786" indent="0">
              <a:buNone/>
              <a:defRPr sz="5300"/>
            </a:lvl2pPr>
            <a:lvl3pPr marL="4075572" indent="0">
              <a:buNone/>
              <a:defRPr sz="4500"/>
            </a:lvl3pPr>
            <a:lvl4pPr marL="6113358" indent="0">
              <a:buNone/>
              <a:defRPr sz="4000"/>
            </a:lvl4pPr>
            <a:lvl5pPr marL="8151144" indent="0">
              <a:buNone/>
              <a:defRPr sz="4000"/>
            </a:lvl5pPr>
            <a:lvl6pPr marL="10188931" indent="0">
              <a:buNone/>
              <a:defRPr sz="4000"/>
            </a:lvl6pPr>
            <a:lvl7pPr marL="12226717" indent="0">
              <a:buNone/>
              <a:defRPr sz="4000"/>
            </a:lvl7pPr>
            <a:lvl8pPr marL="14264503" indent="0">
              <a:buNone/>
              <a:defRPr sz="4000"/>
            </a:lvl8pPr>
            <a:lvl9pPr marL="16302289"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211329-006F-4C29-82C5-E1D2E2F8301C}" type="datetimeFigureOut">
              <a:rPr lang="en-US" smtClean="0"/>
              <a:pPr/>
              <a:t>8/2/2011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2429915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21762720"/>
            <a:ext cx="24140160" cy="2569212"/>
          </a:xfrm>
        </p:spPr>
        <p:txBody>
          <a:bodyPr anchor="b"/>
          <a:lstStyle>
            <a:lvl1pPr algn="l">
              <a:defRPr sz="8900" b="1"/>
            </a:lvl1pPr>
          </a:lstStyle>
          <a:p>
            <a:r>
              <a:rPr lang="en-US" smtClean="0"/>
              <a:t>Click to edit Master title style</a:t>
            </a:r>
            <a:endParaRPr lang="en-US"/>
          </a:p>
        </p:txBody>
      </p:sp>
      <p:sp>
        <p:nvSpPr>
          <p:cNvPr id="3" name="Picture Placeholder 2"/>
          <p:cNvSpPr>
            <a:spLocks noGrp="1"/>
          </p:cNvSpPr>
          <p:nvPr>
            <p:ph type="pic" idx="1"/>
          </p:nvPr>
        </p:nvSpPr>
        <p:spPr>
          <a:xfrm>
            <a:off x="7886067" y="2777913"/>
            <a:ext cx="24140160" cy="18653760"/>
          </a:xfrm>
        </p:spPr>
        <p:txBody>
          <a:bodyPr/>
          <a:lstStyle>
            <a:lvl1pPr marL="0" indent="0">
              <a:buNone/>
              <a:defRPr sz="14300"/>
            </a:lvl1pPr>
            <a:lvl2pPr marL="2037786" indent="0">
              <a:buNone/>
              <a:defRPr sz="12500"/>
            </a:lvl2pPr>
            <a:lvl3pPr marL="4075572" indent="0">
              <a:buNone/>
              <a:defRPr sz="10700"/>
            </a:lvl3pPr>
            <a:lvl4pPr marL="6113358" indent="0">
              <a:buNone/>
              <a:defRPr sz="8900"/>
            </a:lvl4pPr>
            <a:lvl5pPr marL="8151144" indent="0">
              <a:buNone/>
              <a:defRPr sz="8900"/>
            </a:lvl5pPr>
            <a:lvl6pPr marL="10188931" indent="0">
              <a:buNone/>
              <a:defRPr sz="8900"/>
            </a:lvl6pPr>
            <a:lvl7pPr marL="12226717" indent="0">
              <a:buNone/>
              <a:defRPr sz="8900"/>
            </a:lvl7pPr>
            <a:lvl8pPr marL="14264503" indent="0">
              <a:buNone/>
              <a:defRPr sz="8900"/>
            </a:lvl8pPr>
            <a:lvl9pPr marL="16302289" indent="0">
              <a:buNone/>
              <a:defRPr sz="8900"/>
            </a:lvl9pPr>
          </a:lstStyle>
          <a:p>
            <a:endParaRPr lang="en-US"/>
          </a:p>
        </p:txBody>
      </p:sp>
      <p:sp>
        <p:nvSpPr>
          <p:cNvPr id="4" name="Text Placeholder 3"/>
          <p:cNvSpPr>
            <a:spLocks noGrp="1"/>
          </p:cNvSpPr>
          <p:nvPr>
            <p:ph type="body" sz="half" idx="2"/>
          </p:nvPr>
        </p:nvSpPr>
        <p:spPr>
          <a:xfrm>
            <a:off x="7886067" y="24331932"/>
            <a:ext cx="24140160" cy="3648708"/>
          </a:xfrm>
        </p:spPr>
        <p:txBody>
          <a:bodyPr/>
          <a:lstStyle>
            <a:lvl1pPr marL="0" indent="0">
              <a:buNone/>
              <a:defRPr sz="6200"/>
            </a:lvl1pPr>
            <a:lvl2pPr marL="2037786" indent="0">
              <a:buNone/>
              <a:defRPr sz="5300"/>
            </a:lvl2pPr>
            <a:lvl3pPr marL="4075572" indent="0">
              <a:buNone/>
              <a:defRPr sz="4500"/>
            </a:lvl3pPr>
            <a:lvl4pPr marL="6113358" indent="0">
              <a:buNone/>
              <a:defRPr sz="4000"/>
            </a:lvl4pPr>
            <a:lvl5pPr marL="8151144" indent="0">
              <a:buNone/>
              <a:defRPr sz="4000"/>
            </a:lvl5pPr>
            <a:lvl6pPr marL="10188931" indent="0">
              <a:buNone/>
              <a:defRPr sz="4000"/>
            </a:lvl6pPr>
            <a:lvl7pPr marL="12226717" indent="0">
              <a:buNone/>
              <a:defRPr sz="4000"/>
            </a:lvl7pPr>
            <a:lvl8pPr marL="14264503" indent="0">
              <a:buNone/>
              <a:defRPr sz="4000"/>
            </a:lvl8pPr>
            <a:lvl9pPr marL="16302289"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211329-006F-4C29-82C5-E1D2E2F8301C}" type="datetimeFigureOut">
              <a:rPr lang="en-US" smtClean="0"/>
              <a:pPr/>
              <a:t>8/2/2011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290977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245026"/>
            <a:ext cx="36210240" cy="5181600"/>
          </a:xfrm>
          <a:prstGeom prst="rect">
            <a:avLst/>
          </a:prstGeom>
        </p:spPr>
        <p:txBody>
          <a:bodyPr vert="horz" lIns="407557" tIns="203779" rIns="407557" bIns="20377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11680" y="7254242"/>
            <a:ext cx="36210240" cy="20517699"/>
          </a:xfrm>
          <a:prstGeom prst="rect">
            <a:avLst/>
          </a:prstGeom>
        </p:spPr>
        <p:txBody>
          <a:bodyPr vert="horz" lIns="407557" tIns="203779" rIns="407557" bIns="2037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11680" y="28815456"/>
            <a:ext cx="9387840" cy="1655233"/>
          </a:xfrm>
          <a:prstGeom prst="rect">
            <a:avLst/>
          </a:prstGeom>
        </p:spPr>
        <p:txBody>
          <a:bodyPr vert="horz" lIns="407557" tIns="203779" rIns="407557" bIns="203779" rtlCol="0" anchor="ctr"/>
          <a:lstStyle>
            <a:lvl1pPr algn="l">
              <a:defRPr sz="5300">
                <a:solidFill>
                  <a:schemeClr val="tx1">
                    <a:tint val="75000"/>
                  </a:schemeClr>
                </a:solidFill>
              </a:defRPr>
            </a:lvl1pPr>
          </a:lstStyle>
          <a:p>
            <a:fld id="{8B211329-006F-4C29-82C5-E1D2E2F8301C}" type="datetimeFigureOut">
              <a:rPr lang="en-US" smtClean="0"/>
              <a:pPr/>
              <a:t>8/2/2011</a:t>
            </a:fld>
            <a:endParaRPr lang="en-US"/>
          </a:p>
        </p:txBody>
      </p:sp>
      <p:sp>
        <p:nvSpPr>
          <p:cNvPr id="5" name="Footer Placeholder 4"/>
          <p:cNvSpPr>
            <a:spLocks noGrp="1"/>
          </p:cNvSpPr>
          <p:nvPr>
            <p:ph type="ftr" sz="quarter" idx="3"/>
          </p:nvPr>
        </p:nvSpPr>
        <p:spPr>
          <a:xfrm>
            <a:off x="13746480" y="28815456"/>
            <a:ext cx="12740640" cy="1655233"/>
          </a:xfrm>
          <a:prstGeom prst="rect">
            <a:avLst/>
          </a:prstGeom>
        </p:spPr>
        <p:txBody>
          <a:bodyPr vert="horz" lIns="407557" tIns="203779" rIns="407557" bIns="203779" rtlCol="0" anchor="ctr"/>
          <a:lstStyle>
            <a:lvl1pPr algn="ctr">
              <a:defRPr sz="5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834080" y="28815456"/>
            <a:ext cx="9387840" cy="1655233"/>
          </a:xfrm>
          <a:prstGeom prst="rect">
            <a:avLst/>
          </a:prstGeom>
        </p:spPr>
        <p:txBody>
          <a:bodyPr vert="horz" lIns="407557" tIns="203779" rIns="407557" bIns="203779" rtlCol="0" anchor="ctr"/>
          <a:lstStyle>
            <a:lvl1pPr algn="r">
              <a:defRPr sz="5300">
                <a:solidFill>
                  <a:schemeClr val="tx1">
                    <a:tint val="75000"/>
                  </a:schemeClr>
                </a:solidFill>
              </a:defRPr>
            </a:lvl1pPr>
          </a:lstStyle>
          <a:p>
            <a:fld id="{7412F2ED-7EBF-446E-968B-85DBAFE0F894}" type="slidenum">
              <a:rPr lang="en-US" smtClean="0"/>
              <a:pPr/>
              <a:t>‹#›</a:t>
            </a:fld>
            <a:endParaRPr lang="en-US"/>
          </a:p>
        </p:txBody>
      </p:sp>
    </p:spTree>
    <p:extLst>
      <p:ext uri="{BB962C8B-B14F-4D97-AF65-F5344CB8AC3E}">
        <p14:creationId xmlns:p14="http://schemas.microsoft.com/office/powerpoint/2010/main" xmlns="" val="1698195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75572" rtl="0" eaLnBrk="1" latinLnBrk="0" hangingPunct="1">
        <a:spcBef>
          <a:spcPct val="0"/>
        </a:spcBef>
        <a:buNone/>
        <a:defRPr sz="19600" kern="1200">
          <a:solidFill>
            <a:schemeClr val="tx1"/>
          </a:solidFill>
          <a:latin typeface="+mj-lt"/>
          <a:ea typeface="+mj-ea"/>
          <a:cs typeface="+mj-cs"/>
        </a:defRPr>
      </a:lvl1pPr>
    </p:titleStyle>
    <p:bodyStyle>
      <a:lvl1pPr marL="1528340" indent="-1528340" algn="l" defTabSz="4075572" rtl="0" eaLnBrk="1" latinLnBrk="0" hangingPunct="1">
        <a:spcBef>
          <a:spcPct val="20000"/>
        </a:spcBef>
        <a:buFont typeface="Arial" pitchFamily="34" charset="0"/>
        <a:buChar char="•"/>
        <a:defRPr sz="14300" kern="1200">
          <a:solidFill>
            <a:schemeClr val="tx1"/>
          </a:solidFill>
          <a:latin typeface="+mn-lt"/>
          <a:ea typeface="+mn-ea"/>
          <a:cs typeface="+mn-cs"/>
        </a:defRPr>
      </a:lvl1pPr>
      <a:lvl2pPr marL="3311402" indent="-1273616" algn="l" defTabSz="4075572" rtl="0" eaLnBrk="1" latinLnBrk="0" hangingPunct="1">
        <a:spcBef>
          <a:spcPct val="20000"/>
        </a:spcBef>
        <a:buFont typeface="Arial" pitchFamily="34" charset="0"/>
        <a:buChar char="–"/>
        <a:defRPr sz="12500" kern="1200">
          <a:solidFill>
            <a:schemeClr val="tx1"/>
          </a:solidFill>
          <a:latin typeface="+mn-lt"/>
          <a:ea typeface="+mn-ea"/>
          <a:cs typeface="+mn-cs"/>
        </a:defRPr>
      </a:lvl2pPr>
      <a:lvl3pPr marL="5094465" indent="-1018893" algn="l" defTabSz="4075572" rtl="0" eaLnBrk="1" latinLnBrk="0" hangingPunct="1">
        <a:spcBef>
          <a:spcPct val="20000"/>
        </a:spcBef>
        <a:buFont typeface="Arial" pitchFamily="34" charset="0"/>
        <a:buChar char="•"/>
        <a:defRPr sz="10700" kern="1200">
          <a:solidFill>
            <a:schemeClr val="tx1"/>
          </a:solidFill>
          <a:latin typeface="+mn-lt"/>
          <a:ea typeface="+mn-ea"/>
          <a:cs typeface="+mn-cs"/>
        </a:defRPr>
      </a:lvl3pPr>
      <a:lvl4pPr marL="7132251"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4pPr>
      <a:lvl5pPr marL="9170038"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5pPr>
      <a:lvl6pPr marL="11207824"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6pPr>
      <a:lvl7pPr marL="13245610"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7pPr>
      <a:lvl8pPr marL="15283396"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8pPr>
      <a:lvl9pPr marL="17321182" indent="-1018893" algn="l" defTabSz="4075572" rtl="0" eaLnBrk="1" latinLnBrk="0" hangingPunct="1">
        <a:spcBef>
          <a:spcPct val="20000"/>
        </a:spcBef>
        <a:buFont typeface="Arial" pitchFamily="34" charset="0"/>
        <a:buChar char="•"/>
        <a:defRPr sz="8900" kern="1200">
          <a:solidFill>
            <a:schemeClr val="tx1"/>
          </a:solidFill>
          <a:latin typeface="+mn-lt"/>
          <a:ea typeface="+mn-ea"/>
          <a:cs typeface="+mn-cs"/>
        </a:defRPr>
      </a:lvl9pPr>
    </p:bodyStyle>
    <p:other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chart" Target="../charts/chart1.xml"/><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tiff"/><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tiff"/><Relationship Id="rId9"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2178780" y="24446032"/>
            <a:ext cx="16486708" cy="5462468"/>
          </a:xfrm>
          <a:prstGeom prst="rect">
            <a:avLst/>
          </a:prstGeom>
          <a:solidFill>
            <a:schemeClr val="bg1">
              <a:alpha val="0"/>
            </a:schemeClr>
          </a:solidFill>
          <a:ln>
            <a:solidFill>
              <a:schemeClr val="bg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4363810"/>
            <a:ext cx="40233600" cy="25649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SM_clear.gif"/>
          <p:cNvPicPr>
            <a:picLocks noChangeAspect="1"/>
          </p:cNvPicPr>
          <p:nvPr/>
        </p:nvPicPr>
        <p:blipFill>
          <a:blip r:embed="rId2" cstate="print"/>
          <a:stretch>
            <a:fillRect/>
          </a:stretch>
        </p:blipFill>
        <p:spPr>
          <a:xfrm>
            <a:off x="838199" y="381000"/>
            <a:ext cx="2399537" cy="3408437"/>
          </a:xfrm>
          <a:prstGeom prst="rect">
            <a:avLst/>
          </a:prstGeom>
        </p:spPr>
      </p:pic>
      <p:pic>
        <p:nvPicPr>
          <p:cNvPr id="7" name="Picture 6" descr="NSF_clear.gif"/>
          <p:cNvPicPr>
            <a:picLocks noChangeAspect="1"/>
          </p:cNvPicPr>
          <p:nvPr/>
        </p:nvPicPr>
        <p:blipFill>
          <a:blip r:embed="rId3" cstate="print"/>
          <a:stretch>
            <a:fillRect/>
          </a:stretch>
        </p:blipFill>
        <p:spPr>
          <a:xfrm>
            <a:off x="36328350" y="381000"/>
            <a:ext cx="3275885" cy="3295623"/>
          </a:xfrm>
          <a:prstGeom prst="rect">
            <a:avLst/>
          </a:prstGeom>
        </p:spPr>
      </p:pic>
      <p:sp>
        <p:nvSpPr>
          <p:cNvPr id="8" name="TextBox 7"/>
          <p:cNvSpPr txBox="1"/>
          <p:nvPr/>
        </p:nvSpPr>
        <p:spPr>
          <a:xfrm>
            <a:off x="3905250" y="495300"/>
            <a:ext cx="32346900" cy="1323439"/>
          </a:xfrm>
          <a:prstGeom prst="rect">
            <a:avLst/>
          </a:prstGeom>
          <a:noFill/>
        </p:spPr>
        <p:txBody>
          <a:bodyPr wrap="square" rtlCol="0">
            <a:spAutoFit/>
          </a:bodyPr>
          <a:lstStyle/>
          <a:p>
            <a:pPr algn="ctr"/>
            <a:r>
              <a:rPr lang="en-US" b="1" dirty="0" smtClean="0">
                <a:latin typeface="Lucida Sans" pitchFamily="34" charset="0"/>
              </a:rPr>
              <a:t>Growth and Analysis of MOCVD Grown </a:t>
            </a:r>
            <a:r>
              <a:rPr lang="en-US" b="1" dirty="0">
                <a:latin typeface="Lucida Sans" pitchFamily="34" charset="0"/>
              </a:rPr>
              <a:t>C</a:t>
            </a:r>
            <a:r>
              <a:rPr lang="en-US" b="1" dirty="0" smtClean="0">
                <a:latin typeface="Lucida Sans" pitchFamily="34" charset="0"/>
              </a:rPr>
              <a:t>rystalline GaAs</a:t>
            </a:r>
            <a:endParaRPr lang="en-US" b="1" dirty="0">
              <a:latin typeface="Lucida Sans" pitchFamily="34" charset="0"/>
            </a:endParaRPr>
          </a:p>
        </p:txBody>
      </p:sp>
      <p:sp>
        <p:nvSpPr>
          <p:cNvPr id="9" name="TextBox 8"/>
          <p:cNvSpPr txBox="1"/>
          <p:nvPr/>
        </p:nvSpPr>
        <p:spPr>
          <a:xfrm>
            <a:off x="11491912" y="1942329"/>
            <a:ext cx="17173576" cy="1015663"/>
          </a:xfrm>
          <a:prstGeom prst="rect">
            <a:avLst/>
          </a:prstGeom>
          <a:noFill/>
        </p:spPr>
        <p:txBody>
          <a:bodyPr wrap="square" rtlCol="0">
            <a:spAutoFit/>
          </a:bodyPr>
          <a:lstStyle/>
          <a:p>
            <a:pPr algn="ctr"/>
            <a:r>
              <a:rPr lang="en-US" sz="6000" dirty="0" smtClean="0">
                <a:latin typeface="Lucida Sans" pitchFamily="34" charset="0"/>
              </a:rPr>
              <a:t>Andrew Howard, Dr. S. Phillip Ahrenkiel</a:t>
            </a:r>
            <a:endParaRPr lang="en-US" sz="6000" dirty="0">
              <a:latin typeface="Lucida Sans" pitchFamily="34" charset="0"/>
            </a:endParaRPr>
          </a:p>
        </p:txBody>
      </p:sp>
      <p:sp>
        <p:nvSpPr>
          <p:cNvPr id="10" name="TextBox 9"/>
          <p:cNvSpPr txBox="1"/>
          <p:nvPr/>
        </p:nvSpPr>
        <p:spPr>
          <a:xfrm>
            <a:off x="4953000" y="2824405"/>
            <a:ext cx="5486400" cy="1323439"/>
          </a:xfrm>
          <a:prstGeom prst="rect">
            <a:avLst/>
          </a:prstGeom>
          <a:noFill/>
        </p:spPr>
        <p:txBody>
          <a:bodyPr wrap="square" rtlCol="0">
            <a:spAutoFit/>
          </a:bodyPr>
          <a:lstStyle/>
          <a:p>
            <a:pPr algn="ctr"/>
            <a:r>
              <a:rPr lang="en-US" sz="4000" dirty="0" smtClean="0">
                <a:latin typeface="Lucida Sans" pitchFamily="34" charset="0"/>
              </a:rPr>
              <a:t>SDSM&amp;T Nanoscience Department</a:t>
            </a:r>
            <a:endParaRPr lang="en-US" sz="4000" dirty="0">
              <a:latin typeface="Lucida Sans" pitchFamily="34" charset="0"/>
            </a:endParaRPr>
          </a:p>
        </p:txBody>
      </p:sp>
      <p:sp>
        <p:nvSpPr>
          <p:cNvPr id="11" name="TextBox 10"/>
          <p:cNvSpPr txBox="1"/>
          <p:nvPr/>
        </p:nvSpPr>
        <p:spPr>
          <a:xfrm>
            <a:off x="29256228" y="2824405"/>
            <a:ext cx="5486400" cy="1323439"/>
          </a:xfrm>
          <a:prstGeom prst="rect">
            <a:avLst/>
          </a:prstGeom>
          <a:noFill/>
        </p:spPr>
        <p:txBody>
          <a:bodyPr wrap="square" rtlCol="0">
            <a:spAutoFit/>
          </a:bodyPr>
          <a:lstStyle/>
          <a:p>
            <a:pPr algn="ctr"/>
            <a:r>
              <a:rPr lang="en-US" sz="4000" dirty="0" smtClean="0">
                <a:latin typeface="Lucida Sans" pitchFamily="34" charset="0"/>
              </a:rPr>
              <a:t>NSF REU Grant #0852057</a:t>
            </a:r>
            <a:endParaRPr lang="en-US" sz="4000" dirty="0">
              <a:latin typeface="Lucida Sans" pitchFamily="34" charset="0"/>
            </a:endParaRPr>
          </a:p>
        </p:txBody>
      </p:sp>
      <p:sp>
        <p:nvSpPr>
          <p:cNvPr id="12" name="TextBox 11"/>
          <p:cNvSpPr txBox="1"/>
          <p:nvPr/>
        </p:nvSpPr>
        <p:spPr>
          <a:xfrm>
            <a:off x="1543198" y="5326917"/>
            <a:ext cx="8172302" cy="1046440"/>
          </a:xfrm>
          <a:prstGeom prst="rect">
            <a:avLst/>
          </a:prstGeom>
          <a:solidFill>
            <a:schemeClr val="tx2">
              <a:lumMod val="75000"/>
            </a:schemeClr>
          </a:solidFill>
        </p:spPr>
        <p:txBody>
          <a:bodyPr wrap="square" rtlCol="0">
            <a:spAutoFit/>
          </a:bodyPr>
          <a:lstStyle/>
          <a:p>
            <a:pPr algn="ctr"/>
            <a:r>
              <a:rPr lang="en-US" sz="6000" dirty="0" smtClean="0">
                <a:solidFill>
                  <a:schemeClr val="bg1"/>
                </a:solidFill>
                <a:latin typeface="Lucida Fax" pitchFamily="18" charset="0"/>
              </a:rPr>
              <a:t>Objectives</a:t>
            </a:r>
            <a:endParaRPr lang="en-US" sz="6000" dirty="0">
              <a:solidFill>
                <a:schemeClr val="bg1"/>
              </a:solidFill>
              <a:latin typeface="Lucida Fax" pitchFamily="18" charset="0"/>
            </a:endParaRPr>
          </a:p>
        </p:txBody>
      </p:sp>
      <p:sp>
        <p:nvSpPr>
          <p:cNvPr id="14" name="TextBox 13"/>
          <p:cNvSpPr txBox="1"/>
          <p:nvPr/>
        </p:nvSpPr>
        <p:spPr>
          <a:xfrm>
            <a:off x="838199" y="6427590"/>
            <a:ext cx="9982201" cy="3849017"/>
          </a:xfrm>
          <a:prstGeom prst="roundRect">
            <a:avLst>
              <a:gd name="adj" fmla="val 9623"/>
            </a:avLst>
          </a:prstGeom>
          <a:ln w="76200">
            <a:solidFill>
              <a:srgbClr val="CC990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1371600" indent="-1371600">
              <a:lnSpc>
                <a:spcPct val="120000"/>
              </a:lnSpc>
              <a:buFont typeface="+mj-lt"/>
              <a:buAutoNum type="arabicPeriod"/>
            </a:pPr>
            <a:r>
              <a:rPr lang="en-US" sz="3200" dirty="0" smtClean="0">
                <a:latin typeface="Lucida Fax" pitchFamily="18" charset="0"/>
              </a:rPr>
              <a:t>To better understand the crystallization of GaAs</a:t>
            </a:r>
          </a:p>
          <a:p>
            <a:pPr marL="1371600" indent="-1371600">
              <a:lnSpc>
                <a:spcPct val="120000"/>
              </a:lnSpc>
              <a:buFont typeface="+mj-lt"/>
              <a:buAutoNum type="arabicPeriod"/>
            </a:pPr>
            <a:r>
              <a:rPr lang="en-US" sz="3200" dirty="0" smtClean="0">
                <a:latin typeface="Lucida Fax" pitchFamily="18" charset="0"/>
              </a:rPr>
              <a:t>To monitor crystal grain size, defects, and orientation</a:t>
            </a:r>
          </a:p>
          <a:p>
            <a:pPr marL="1371600" indent="-1371600">
              <a:lnSpc>
                <a:spcPct val="120000"/>
              </a:lnSpc>
              <a:buFont typeface="+mj-lt"/>
              <a:buAutoNum type="arabicPeriod"/>
            </a:pPr>
            <a:r>
              <a:rPr lang="en-US" sz="3200" dirty="0" smtClean="0">
                <a:latin typeface="Lucida Fax" pitchFamily="18" charset="0"/>
              </a:rPr>
              <a:t>To successfully deposit a film of GaAs on a TEM grid</a:t>
            </a:r>
          </a:p>
        </p:txBody>
      </p:sp>
      <p:sp>
        <p:nvSpPr>
          <p:cNvPr id="15" name="TextBox 14"/>
          <p:cNvSpPr txBox="1"/>
          <p:nvPr/>
        </p:nvSpPr>
        <p:spPr>
          <a:xfrm>
            <a:off x="1543198" y="11910470"/>
            <a:ext cx="8172302" cy="1046440"/>
          </a:xfrm>
          <a:prstGeom prst="rect">
            <a:avLst/>
          </a:prstGeom>
          <a:solidFill>
            <a:schemeClr val="tx2">
              <a:lumMod val="75000"/>
            </a:schemeClr>
          </a:solidFill>
        </p:spPr>
        <p:txBody>
          <a:bodyPr wrap="square" rtlCol="0">
            <a:spAutoFit/>
          </a:bodyPr>
          <a:lstStyle/>
          <a:p>
            <a:pPr algn="ctr"/>
            <a:r>
              <a:rPr lang="en-US" sz="6000" dirty="0" smtClean="0">
                <a:solidFill>
                  <a:schemeClr val="bg1"/>
                </a:solidFill>
                <a:latin typeface="Lucida Fax" pitchFamily="18" charset="0"/>
              </a:rPr>
              <a:t>Procedures</a:t>
            </a:r>
          </a:p>
        </p:txBody>
      </p:sp>
      <p:sp>
        <p:nvSpPr>
          <p:cNvPr id="16" name="TextBox 15"/>
          <p:cNvSpPr txBox="1"/>
          <p:nvPr/>
        </p:nvSpPr>
        <p:spPr>
          <a:xfrm>
            <a:off x="838199" y="13018466"/>
            <a:ext cx="9982201" cy="8928747"/>
          </a:xfrm>
          <a:prstGeom prst="roundRect">
            <a:avLst>
              <a:gd name="adj" fmla="val 4072"/>
            </a:avLst>
          </a:prstGeom>
          <a:ln w="76200">
            <a:solidFill>
              <a:srgbClr val="CC9900"/>
            </a:solidFill>
          </a:ln>
        </p:spPr>
        <p:style>
          <a:lnRef idx="2">
            <a:schemeClr val="dk1"/>
          </a:lnRef>
          <a:fillRef idx="1">
            <a:schemeClr val="lt1"/>
          </a:fillRef>
          <a:effectRef idx="0">
            <a:schemeClr val="dk1"/>
          </a:effectRef>
          <a:fontRef idx="minor">
            <a:schemeClr val="dk1"/>
          </a:fontRef>
        </p:style>
        <p:txBody>
          <a:bodyPr wrap="square" rtlCol="0">
            <a:noAutofit/>
          </a:bodyPr>
          <a:lstStyle/>
          <a:p>
            <a:pPr marL="457200" indent="-457200">
              <a:lnSpc>
                <a:spcPct val="110000"/>
              </a:lnSpc>
              <a:buFont typeface="Wingdings" pitchFamily="2" charset="2"/>
              <a:buChar char="§"/>
            </a:pPr>
            <a:r>
              <a:rPr lang="en-US" sz="3200" dirty="0" smtClean="0">
                <a:latin typeface="Lucida Fax" pitchFamily="18" charset="0"/>
              </a:rPr>
              <a:t>Growth</a:t>
            </a:r>
          </a:p>
          <a:p>
            <a:pPr>
              <a:lnSpc>
                <a:spcPct val="110000"/>
              </a:lnSpc>
            </a:pPr>
            <a:r>
              <a:rPr lang="en-US" sz="3200" dirty="0" smtClean="0">
                <a:latin typeface="Lucida Fax" pitchFamily="18" charset="0"/>
              </a:rPr>
              <a:t>     - Used molybdenum mesh TEM grids with a </a:t>
            </a:r>
          </a:p>
          <a:p>
            <a:pPr>
              <a:lnSpc>
                <a:spcPct val="110000"/>
              </a:lnSpc>
            </a:pPr>
            <a:r>
              <a:rPr lang="en-US" sz="3200" dirty="0" smtClean="0">
                <a:latin typeface="Lucida Fax" pitchFamily="18" charset="0"/>
              </a:rPr>
              <a:t>       </a:t>
            </a:r>
            <a:r>
              <a:rPr lang="en-US" sz="3200" dirty="0" err="1" smtClean="0">
                <a:latin typeface="Lucida Fax" pitchFamily="18" charset="0"/>
              </a:rPr>
              <a:t>SiO</a:t>
            </a:r>
            <a:r>
              <a:rPr lang="en-US" sz="3200" dirty="0" smtClean="0">
                <a:latin typeface="Lucida Fax" pitchFamily="18" charset="0"/>
              </a:rPr>
              <a:t> layer</a:t>
            </a:r>
          </a:p>
          <a:p>
            <a:pPr>
              <a:lnSpc>
                <a:spcPct val="110000"/>
              </a:lnSpc>
            </a:pPr>
            <a:r>
              <a:rPr lang="en-US" sz="3200" dirty="0">
                <a:latin typeface="Lucida Fax" pitchFamily="18" charset="0"/>
              </a:rPr>
              <a:t> </a:t>
            </a:r>
            <a:r>
              <a:rPr lang="en-US" sz="3200" dirty="0" smtClean="0">
                <a:latin typeface="Lucida Fax" pitchFamily="18" charset="0"/>
              </a:rPr>
              <a:t>    - Deposited for about 10 to 20 minutes at</a:t>
            </a:r>
          </a:p>
          <a:p>
            <a:pPr>
              <a:lnSpc>
                <a:spcPct val="110000"/>
              </a:lnSpc>
            </a:pPr>
            <a:r>
              <a:rPr lang="en-US" sz="3200" dirty="0" smtClean="0">
                <a:latin typeface="Lucida Fax" pitchFamily="18" charset="0"/>
              </a:rPr>
              <a:t>       temperatures between 300 and 500 ˚C</a:t>
            </a:r>
          </a:p>
          <a:p>
            <a:pPr>
              <a:lnSpc>
                <a:spcPct val="110000"/>
              </a:lnSpc>
            </a:pPr>
            <a:r>
              <a:rPr lang="en-US" sz="3200" dirty="0">
                <a:latin typeface="Lucida Fax" pitchFamily="18" charset="0"/>
              </a:rPr>
              <a:t> </a:t>
            </a:r>
            <a:r>
              <a:rPr lang="en-US" sz="3200" dirty="0" smtClean="0">
                <a:latin typeface="Lucida Fax" pitchFamily="18" charset="0"/>
              </a:rPr>
              <a:t>      via MOCVD</a:t>
            </a:r>
          </a:p>
          <a:p>
            <a:pPr marL="457200" indent="-457200">
              <a:lnSpc>
                <a:spcPct val="110000"/>
              </a:lnSpc>
              <a:buFont typeface="Wingdings" pitchFamily="2" charset="2"/>
              <a:buChar char="§"/>
            </a:pPr>
            <a:r>
              <a:rPr lang="en-US" sz="3200" dirty="0" smtClean="0">
                <a:latin typeface="Lucida Fax" pitchFamily="18" charset="0"/>
              </a:rPr>
              <a:t>TEM Use </a:t>
            </a:r>
          </a:p>
          <a:p>
            <a:pPr>
              <a:lnSpc>
                <a:spcPct val="110000"/>
              </a:lnSpc>
            </a:pPr>
            <a:r>
              <a:rPr lang="en-US" sz="3200" dirty="0" smtClean="0">
                <a:latin typeface="Lucida Fax" pitchFamily="18" charset="0"/>
              </a:rPr>
              <a:t>     - Diffraction patterns used to show   </a:t>
            </a:r>
          </a:p>
          <a:p>
            <a:pPr>
              <a:lnSpc>
                <a:spcPct val="110000"/>
              </a:lnSpc>
            </a:pPr>
            <a:r>
              <a:rPr lang="en-US" sz="3200" dirty="0">
                <a:latin typeface="Lucida Fax" pitchFamily="18" charset="0"/>
              </a:rPr>
              <a:t> </a:t>
            </a:r>
            <a:r>
              <a:rPr lang="en-US" sz="3200" dirty="0" smtClean="0">
                <a:latin typeface="Lucida Fax" pitchFamily="18" charset="0"/>
              </a:rPr>
              <a:t>      whether crystals were present and if so,</a:t>
            </a:r>
          </a:p>
          <a:p>
            <a:pPr>
              <a:lnSpc>
                <a:spcPct val="110000"/>
              </a:lnSpc>
            </a:pPr>
            <a:r>
              <a:rPr lang="en-US" sz="3200" dirty="0">
                <a:latin typeface="Lucida Fax" pitchFamily="18" charset="0"/>
              </a:rPr>
              <a:t> </a:t>
            </a:r>
            <a:r>
              <a:rPr lang="en-US" sz="3200" dirty="0" smtClean="0">
                <a:latin typeface="Lucida Fax" pitchFamily="18" charset="0"/>
              </a:rPr>
              <a:t>      their orientation as well</a:t>
            </a:r>
          </a:p>
          <a:p>
            <a:pPr>
              <a:lnSpc>
                <a:spcPct val="110000"/>
              </a:lnSpc>
            </a:pPr>
            <a:r>
              <a:rPr lang="en-US" sz="3200" dirty="0">
                <a:latin typeface="Lucida Fax" pitchFamily="18" charset="0"/>
              </a:rPr>
              <a:t> </a:t>
            </a:r>
            <a:r>
              <a:rPr lang="en-US" sz="3200" dirty="0" smtClean="0">
                <a:latin typeface="Lucida Fax" pitchFamily="18" charset="0"/>
              </a:rPr>
              <a:t>    - Pictures taken with a CCD camera</a:t>
            </a:r>
          </a:p>
          <a:p>
            <a:pPr>
              <a:lnSpc>
                <a:spcPct val="110000"/>
              </a:lnSpc>
            </a:pPr>
            <a:r>
              <a:rPr lang="en-US" sz="3200" dirty="0">
                <a:latin typeface="Lucida Fax" pitchFamily="18" charset="0"/>
              </a:rPr>
              <a:t> </a:t>
            </a:r>
            <a:r>
              <a:rPr lang="en-US" sz="3200" dirty="0" smtClean="0">
                <a:latin typeface="Lucida Fax" pitchFamily="18" charset="0"/>
              </a:rPr>
              <a:t>    - Direct observation of lattice fringes in   </a:t>
            </a:r>
          </a:p>
          <a:p>
            <a:pPr>
              <a:lnSpc>
                <a:spcPct val="110000"/>
              </a:lnSpc>
            </a:pPr>
            <a:r>
              <a:rPr lang="en-US" sz="3200" dirty="0" smtClean="0">
                <a:latin typeface="Lucida Fax" pitchFamily="18" charset="0"/>
              </a:rPr>
              <a:t>       the TEM</a:t>
            </a:r>
          </a:p>
          <a:p>
            <a:pPr marL="457200" indent="-457200">
              <a:lnSpc>
                <a:spcPct val="110000"/>
              </a:lnSpc>
              <a:buFont typeface="Wingdings" pitchFamily="2" charset="2"/>
              <a:buChar char="§"/>
            </a:pPr>
            <a:r>
              <a:rPr lang="en-US" sz="3200" dirty="0" smtClean="0">
                <a:latin typeface="Lucida Fax" pitchFamily="18" charset="0"/>
              </a:rPr>
              <a:t>Energy Dispersive X-ray Spectroscopy (EDX) used to determine whether Ga and As were present in the sample</a:t>
            </a:r>
          </a:p>
        </p:txBody>
      </p:sp>
      <p:sp>
        <p:nvSpPr>
          <p:cNvPr id="17" name="TextBox 16"/>
          <p:cNvSpPr txBox="1"/>
          <p:nvPr/>
        </p:nvSpPr>
        <p:spPr>
          <a:xfrm>
            <a:off x="1543198" y="23764638"/>
            <a:ext cx="8210402" cy="1046440"/>
          </a:xfrm>
          <a:prstGeom prst="rect">
            <a:avLst/>
          </a:prstGeom>
          <a:solidFill>
            <a:schemeClr val="tx2">
              <a:lumMod val="75000"/>
            </a:schemeClr>
          </a:solidFill>
        </p:spPr>
        <p:txBody>
          <a:bodyPr wrap="square" rtlCol="0">
            <a:spAutoFit/>
          </a:bodyPr>
          <a:lstStyle/>
          <a:p>
            <a:pPr algn="ctr"/>
            <a:r>
              <a:rPr lang="en-US" sz="6000" dirty="0" smtClean="0">
                <a:solidFill>
                  <a:schemeClr val="bg1"/>
                </a:solidFill>
                <a:latin typeface="Lucida Fax" pitchFamily="18" charset="0"/>
              </a:rPr>
              <a:t>Broader Impact</a:t>
            </a:r>
          </a:p>
        </p:txBody>
      </p:sp>
      <p:sp>
        <p:nvSpPr>
          <p:cNvPr id="18" name="TextBox 17"/>
          <p:cNvSpPr txBox="1"/>
          <p:nvPr/>
        </p:nvSpPr>
        <p:spPr>
          <a:xfrm>
            <a:off x="876299" y="24910734"/>
            <a:ext cx="9982201" cy="4655582"/>
          </a:xfrm>
          <a:prstGeom prst="roundRect">
            <a:avLst>
              <a:gd name="adj" fmla="val 6041"/>
            </a:avLst>
          </a:prstGeom>
          <a:ln w="76200">
            <a:solidFill>
              <a:srgbClr val="CC99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smtClean="0">
                <a:latin typeface="Lucida Fax" pitchFamily="18" charset="0"/>
              </a:rPr>
              <a:t>     Polycrystalline thin films could potentially be used in highly efficient solar devices. Not only are these films less expensive, but they are often easier to manufacture. Studying the crystallization process will help to optimize the desired properties of the films, resulting in high quality solar cells. These types of cells could be used for space exploration, research purposes, and commercial production.</a:t>
            </a:r>
          </a:p>
        </p:txBody>
      </p:sp>
      <p:sp>
        <p:nvSpPr>
          <p:cNvPr id="19" name="TextBox 18"/>
          <p:cNvSpPr txBox="1"/>
          <p:nvPr/>
        </p:nvSpPr>
        <p:spPr>
          <a:xfrm>
            <a:off x="13930349" y="10742407"/>
            <a:ext cx="12296701" cy="1015663"/>
          </a:xfrm>
          <a:prstGeom prst="rect">
            <a:avLst/>
          </a:prstGeom>
          <a:solidFill>
            <a:schemeClr val="tx2">
              <a:lumMod val="75000"/>
            </a:schemeClr>
          </a:solidFill>
        </p:spPr>
        <p:txBody>
          <a:bodyPr wrap="square" rtlCol="0">
            <a:spAutoFit/>
          </a:bodyPr>
          <a:lstStyle/>
          <a:p>
            <a:pPr algn="ctr"/>
            <a:r>
              <a:rPr lang="en-US" sz="6000" dirty="0" smtClean="0">
                <a:solidFill>
                  <a:schemeClr val="bg1"/>
                </a:solidFill>
                <a:latin typeface="Lucida Fax" pitchFamily="18" charset="0"/>
              </a:rPr>
              <a:t>Overview</a:t>
            </a:r>
          </a:p>
        </p:txBody>
      </p:sp>
      <p:sp>
        <p:nvSpPr>
          <p:cNvPr id="22" name="TextBox 21"/>
          <p:cNvSpPr txBox="1"/>
          <p:nvPr/>
        </p:nvSpPr>
        <p:spPr>
          <a:xfrm>
            <a:off x="11955884" y="11834694"/>
            <a:ext cx="16709604" cy="6117729"/>
          </a:xfrm>
          <a:prstGeom prst="roundRect">
            <a:avLst>
              <a:gd name="adj" fmla="val 4388"/>
            </a:avLst>
          </a:prstGeom>
          <a:ln w="76200">
            <a:solidFill>
              <a:srgbClr val="CC99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smtClean="0">
                <a:latin typeface="Lucida Fax" pitchFamily="18" charset="0"/>
              </a:rPr>
              <a:t>     Photovoltaic devices are in high demand for both residential and industrial uses. Although many types of solar cells have already been developed, there remains a need to improve their efficiency and decrease their cost. Researchers are exploring polycrystalline films as alternatives to large, single-crystal films in order to reduce expenses and simplify the manufacturing practice. This study capitalizes on the process of metal organic chemical vapor deposition (MOCVD), which closely monitors temperature, pressure, and flow rates of the gases involved. Deposition onto grids offers a cheaper, easier, and faster way to generate samples. The grids can then be analyzed in a TEM to observe the various effects on crystal growth and structure. Furthermore, samples can be heated treated in the TEM, visually demonstrating the effects of thermal annealing on the sample in real time.</a:t>
            </a:r>
          </a:p>
        </p:txBody>
      </p:sp>
      <p:sp>
        <p:nvSpPr>
          <p:cNvPr id="26" name="TextBox 25"/>
          <p:cNvSpPr txBox="1"/>
          <p:nvPr/>
        </p:nvSpPr>
        <p:spPr>
          <a:xfrm>
            <a:off x="30656477" y="5373827"/>
            <a:ext cx="8172302" cy="1046440"/>
          </a:xfrm>
          <a:prstGeom prst="rect">
            <a:avLst/>
          </a:prstGeom>
          <a:solidFill>
            <a:schemeClr val="tx2">
              <a:lumMod val="75000"/>
            </a:schemeClr>
          </a:solidFill>
        </p:spPr>
        <p:txBody>
          <a:bodyPr wrap="square" rtlCol="0">
            <a:spAutoFit/>
          </a:bodyPr>
          <a:lstStyle/>
          <a:p>
            <a:pPr algn="ctr"/>
            <a:r>
              <a:rPr lang="en-US" sz="6000" dirty="0" smtClean="0">
                <a:solidFill>
                  <a:schemeClr val="bg1"/>
                </a:solidFill>
                <a:latin typeface="Lucida Fax" pitchFamily="18" charset="0"/>
              </a:rPr>
              <a:t>Results</a:t>
            </a:r>
            <a:endParaRPr lang="en-US" sz="6000" dirty="0">
              <a:solidFill>
                <a:schemeClr val="bg1"/>
              </a:solidFill>
              <a:latin typeface="Lucida Fax" pitchFamily="18" charset="0"/>
            </a:endParaRPr>
          </a:p>
        </p:txBody>
      </p:sp>
      <p:sp>
        <p:nvSpPr>
          <p:cNvPr id="27" name="TextBox 26"/>
          <p:cNvSpPr txBox="1"/>
          <p:nvPr/>
        </p:nvSpPr>
        <p:spPr>
          <a:xfrm>
            <a:off x="30656477" y="22618542"/>
            <a:ext cx="8172302" cy="1046440"/>
          </a:xfrm>
          <a:prstGeom prst="rect">
            <a:avLst/>
          </a:prstGeom>
          <a:solidFill>
            <a:schemeClr val="tx2">
              <a:lumMod val="75000"/>
            </a:schemeClr>
          </a:solidFill>
        </p:spPr>
        <p:txBody>
          <a:bodyPr wrap="square" rtlCol="0">
            <a:spAutoFit/>
          </a:bodyPr>
          <a:lstStyle/>
          <a:p>
            <a:pPr algn="ctr"/>
            <a:r>
              <a:rPr lang="en-US" sz="6000" dirty="0" smtClean="0">
                <a:solidFill>
                  <a:schemeClr val="bg1"/>
                </a:solidFill>
                <a:latin typeface="Lucida Fax" pitchFamily="18" charset="0"/>
              </a:rPr>
              <a:t>Conclusions</a:t>
            </a:r>
            <a:endParaRPr lang="en-US" sz="6000" dirty="0">
              <a:solidFill>
                <a:schemeClr val="bg1"/>
              </a:solidFill>
              <a:latin typeface="Lucida Fax" pitchFamily="18" charset="0"/>
            </a:endParaRPr>
          </a:p>
        </p:txBody>
      </p:sp>
      <p:pic>
        <p:nvPicPr>
          <p:cNvPr id="1028" name="Picture 4" descr="C:\Users\Andrew\Pictures\TEM\GaAs\Sample 6\image 6 7.6.11.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799810" y="18411625"/>
            <a:ext cx="5596129" cy="3730752"/>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Box 28"/>
          <p:cNvSpPr txBox="1"/>
          <p:nvPr/>
        </p:nvSpPr>
        <p:spPr>
          <a:xfrm>
            <a:off x="12226025" y="9222464"/>
            <a:ext cx="6743700" cy="769441"/>
          </a:xfrm>
          <a:prstGeom prst="rect">
            <a:avLst/>
          </a:prstGeom>
          <a:noFill/>
        </p:spPr>
        <p:txBody>
          <a:bodyPr wrap="square" rtlCol="0">
            <a:spAutoFit/>
          </a:bodyPr>
          <a:lstStyle/>
          <a:p>
            <a:pPr algn="ctr"/>
            <a:r>
              <a:rPr lang="en-US" sz="2200" dirty="0" smtClean="0">
                <a:latin typeface="Lucida Fax" pitchFamily="18" charset="0"/>
              </a:rPr>
              <a:t>(Figure 1: GaAs crystals grown via MOCVD. The grains have a roughly hexagonal shape.)</a:t>
            </a:r>
            <a:endParaRPr lang="en-US" sz="2200" dirty="0">
              <a:latin typeface="Lucida Fax" pitchFamily="18" charset="0"/>
            </a:endParaRPr>
          </a:p>
        </p:txBody>
      </p:sp>
      <p:sp>
        <p:nvSpPr>
          <p:cNvPr id="30" name="TextBox 29"/>
          <p:cNvSpPr txBox="1"/>
          <p:nvPr/>
        </p:nvSpPr>
        <p:spPr>
          <a:xfrm>
            <a:off x="21068348" y="9260564"/>
            <a:ext cx="6743700" cy="1107996"/>
          </a:xfrm>
          <a:prstGeom prst="rect">
            <a:avLst/>
          </a:prstGeom>
          <a:noFill/>
        </p:spPr>
        <p:txBody>
          <a:bodyPr wrap="square" rtlCol="0">
            <a:spAutoFit/>
          </a:bodyPr>
          <a:lstStyle/>
          <a:p>
            <a:pPr algn="ctr"/>
            <a:r>
              <a:rPr lang="en-US" sz="2200" dirty="0" smtClean="0">
                <a:latin typeface="Lucida Fax" pitchFamily="18" charset="0"/>
              </a:rPr>
              <a:t>(Figure 2: A diffraction pattern from many GaAs crystals displaying the &lt;1,1,1&gt;, &lt;2,2,0&gt;, and &lt;3,1,1&gt; rings)</a:t>
            </a:r>
            <a:endParaRPr lang="en-US" sz="2200" dirty="0">
              <a:latin typeface="Lucida Fax" pitchFamily="18" charset="0"/>
            </a:endParaRPr>
          </a:p>
        </p:txBody>
      </p:sp>
      <p:sp>
        <p:nvSpPr>
          <p:cNvPr id="31" name="TextBox 30"/>
          <p:cNvSpPr txBox="1"/>
          <p:nvPr/>
        </p:nvSpPr>
        <p:spPr>
          <a:xfrm>
            <a:off x="12178780" y="22195727"/>
            <a:ext cx="6743700" cy="769441"/>
          </a:xfrm>
          <a:prstGeom prst="rect">
            <a:avLst/>
          </a:prstGeom>
          <a:noFill/>
        </p:spPr>
        <p:txBody>
          <a:bodyPr wrap="square" rtlCol="0">
            <a:spAutoFit/>
          </a:bodyPr>
          <a:lstStyle/>
          <a:p>
            <a:pPr algn="ctr"/>
            <a:r>
              <a:rPr lang="en-US" sz="2200" dirty="0" smtClean="0">
                <a:latin typeface="Lucida Fax" pitchFamily="18" charset="0"/>
              </a:rPr>
              <a:t>(Figure </a:t>
            </a:r>
            <a:r>
              <a:rPr lang="en-US" sz="2200" dirty="0">
                <a:latin typeface="Lucida Fax" pitchFamily="18" charset="0"/>
              </a:rPr>
              <a:t>3</a:t>
            </a:r>
            <a:r>
              <a:rPr lang="en-US" sz="2200" dirty="0" smtClean="0">
                <a:latin typeface="Lucida Fax" pitchFamily="18" charset="0"/>
              </a:rPr>
              <a:t>: Lattice fringes of a  GaAs crystal grown at 400˚C)</a:t>
            </a:r>
            <a:endParaRPr lang="en-US" sz="2200" dirty="0">
              <a:latin typeface="Lucida Fax" pitchFamily="18" charset="0"/>
            </a:endParaRPr>
          </a:p>
        </p:txBody>
      </p:sp>
      <p:sp>
        <p:nvSpPr>
          <p:cNvPr id="32" name="TextBox 31"/>
          <p:cNvSpPr txBox="1"/>
          <p:nvPr/>
        </p:nvSpPr>
        <p:spPr>
          <a:xfrm>
            <a:off x="29751527" y="23764638"/>
            <a:ext cx="9982201" cy="6783848"/>
          </a:xfrm>
          <a:prstGeom prst="roundRect">
            <a:avLst>
              <a:gd name="adj" fmla="val 5871"/>
            </a:avLst>
          </a:prstGeom>
          <a:ln w="76200">
            <a:solidFill>
              <a:srgbClr val="CC990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lnSpc>
                <a:spcPct val="120000"/>
              </a:lnSpc>
              <a:buFont typeface="Wingdings" pitchFamily="2" charset="2"/>
              <a:buChar char="§"/>
            </a:pPr>
            <a:r>
              <a:rPr lang="en-US" sz="3200" dirty="0" smtClean="0">
                <a:latin typeface="Lucida Fax" pitchFamily="18" charset="0"/>
                <a:cs typeface="Times New Roman" pitchFamily="18" charset="0"/>
              </a:rPr>
              <a:t>Crystal size ranged between 20nm and 1.5</a:t>
            </a:r>
            <a:r>
              <a:rPr lang="el-GR" sz="3200" dirty="0" smtClean="0">
                <a:latin typeface="Times New Roman" pitchFamily="18" charset="0"/>
                <a:cs typeface="Times New Roman" pitchFamily="18" charset="0"/>
              </a:rPr>
              <a:t>μ</a:t>
            </a:r>
            <a:r>
              <a:rPr lang="en-US" sz="3200" dirty="0" smtClean="0">
                <a:latin typeface="Lucida Fax" pitchFamily="18" charset="0"/>
                <a:cs typeface="Times New Roman" pitchFamily="18" charset="0"/>
              </a:rPr>
              <a:t>m depending on the sample, deposition time, and temperature</a:t>
            </a:r>
          </a:p>
          <a:p>
            <a:pPr marL="457200" indent="-457200">
              <a:lnSpc>
                <a:spcPct val="120000"/>
              </a:lnSpc>
              <a:buFont typeface="Wingdings" pitchFamily="2" charset="2"/>
              <a:buChar char="§"/>
            </a:pPr>
            <a:r>
              <a:rPr lang="en-US" sz="3200" dirty="0" smtClean="0">
                <a:latin typeface="Lucida Fax" pitchFamily="18" charset="0"/>
              </a:rPr>
              <a:t>TEM grids are not ideal for creating GaAs films, but they allow for analysis of individual crystals</a:t>
            </a:r>
          </a:p>
          <a:p>
            <a:pPr marL="457200" indent="-457200">
              <a:lnSpc>
                <a:spcPct val="120000"/>
              </a:lnSpc>
              <a:buFont typeface="Wingdings" pitchFamily="2" charset="2"/>
              <a:buChar char="§"/>
            </a:pPr>
            <a:r>
              <a:rPr lang="en-US" sz="3200" dirty="0" smtClean="0">
                <a:latin typeface="Lucida Fax" pitchFamily="18" charset="0"/>
              </a:rPr>
              <a:t>Almost all grains contained some sort of planar defect, but a relatively wide range of defects were observed</a:t>
            </a:r>
          </a:p>
          <a:p>
            <a:pPr marL="457200" indent="-457200">
              <a:lnSpc>
                <a:spcPct val="120000"/>
              </a:lnSpc>
              <a:buFont typeface="Wingdings" pitchFamily="2" charset="2"/>
              <a:buChar char="§"/>
            </a:pPr>
            <a:r>
              <a:rPr lang="en-US" sz="3200" dirty="0" smtClean="0">
                <a:latin typeface="Lucida Fax" pitchFamily="18" charset="0"/>
              </a:rPr>
              <a:t>Particles were hexagonal in shape</a:t>
            </a:r>
          </a:p>
          <a:p>
            <a:pPr marL="457200" indent="-457200">
              <a:lnSpc>
                <a:spcPct val="120000"/>
              </a:lnSpc>
              <a:buFont typeface="Wingdings" pitchFamily="2" charset="2"/>
              <a:buChar char="§"/>
            </a:pPr>
            <a:endParaRPr lang="en-US" sz="3200" dirty="0" smtClean="0">
              <a:latin typeface="Lucida Fax" pitchFamily="18" charset="0"/>
            </a:endParaRPr>
          </a:p>
        </p:txBody>
      </p:sp>
      <p:sp>
        <p:nvSpPr>
          <p:cNvPr id="33" name="TextBox 32"/>
          <p:cNvSpPr txBox="1"/>
          <p:nvPr/>
        </p:nvSpPr>
        <p:spPr>
          <a:xfrm>
            <a:off x="29799652" y="6496467"/>
            <a:ext cx="9982201" cy="6847606"/>
          </a:xfrm>
          <a:prstGeom prst="roundRect">
            <a:avLst>
              <a:gd name="adj" fmla="val 6466"/>
            </a:avLst>
          </a:prstGeom>
          <a:ln w="76200">
            <a:solidFill>
              <a:srgbClr val="CC990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lnSpc>
                <a:spcPct val="120000"/>
              </a:lnSpc>
              <a:buFont typeface="Wingdings" pitchFamily="2" charset="2"/>
              <a:buChar char="§"/>
            </a:pPr>
            <a:r>
              <a:rPr lang="en-US" sz="3200" dirty="0" smtClean="0">
                <a:latin typeface="Lucida Fax" pitchFamily="18" charset="0"/>
              </a:rPr>
              <a:t>GaAs has been successfully deposited onto TEM grids</a:t>
            </a:r>
          </a:p>
          <a:p>
            <a:pPr marL="457200" indent="-457200">
              <a:lnSpc>
                <a:spcPct val="120000"/>
              </a:lnSpc>
              <a:buFont typeface="Wingdings" pitchFamily="2" charset="2"/>
              <a:buChar char="§"/>
            </a:pPr>
            <a:r>
              <a:rPr lang="en-US" sz="3200" dirty="0" smtClean="0">
                <a:latin typeface="Lucida Fax" pitchFamily="18" charset="0"/>
              </a:rPr>
              <a:t>Temperatures above 400 ˚C create successful deposits</a:t>
            </a:r>
          </a:p>
          <a:p>
            <a:pPr marL="457200" indent="-457200">
              <a:lnSpc>
                <a:spcPct val="120000"/>
              </a:lnSpc>
              <a:buFont typeface="Wingdings" pitchFamily="2" charset="2"/>
              <a:buChar char="§"/>
            </a:pPr>
            <a:r>
              <a:rPr lang="en-US" sz="3200" dirty="0">
                <a:latin typeface="Lucida Fax" pitchFamily="18" charset="0"/>
              </a:rPr>
              <a:t>Temperatures below 300 ˚C do not allow GaAs to </a:t>
            </a:r>
            <a:r>
              <a:rPr lang="en-US" sz="3200" dirty="0" smtClean="0">
                <a:latin typeface="Lucida Fax" pitchFamily="18" charset="0"/>
              </a:rPr>
              <a:t>crystallize on grids</a:t>
            </a:r>
          </a:p>
          <a:p>
            <a:pPr marL="457200" indent="-457200">
              <a:lnSpc>
                <a:spcPct val="120000"/>
              </a:lnSpc>
              <a:buFont typeface="Wingdings" pitchFamily="2" charset="2"/>
              <a:buChar char="§"/>
            </a:pPr>
            <a:r>
              <a:rPr lang="en-US" sz="3200" dirty="0" smtClean="0">
                <a:latin typeface="Lucida Fax" pitchFamily="18" charset="0"/>
              </a:rPr>
              <a:t>Individual grains are present, but not uniform films</a:t>
            </a:r>
          </a:p>
          <a:p>
            <a:pPr marL="457200" indent="-457200">
              <a:lnSpc>
                <a:spcPct val="120000"/>
              </a:lnSpc>
              <a:buFont typeface="Wingdings" pitchFamily="2" charset="2"/>
              <a:buChar char="§"/>
            </a:pPr>
            <a:r>
              <a:rPr lang="en-US" sz="3200" dirty="0" smtClean="0">
                <a:latin typeface="Lucida Fax" pitchFamily="18" charset="0"/>
              </a:rPr>
              <a:t>Crystal grains vary in size, but they all appear to be roughly hexagonal in shape</a:t>
            </a:r>
          </a:p>
          <a:p>
            <a:pPr marL="457200" indent="-457200">
              <a:lnSpc>
                <a:spcPct val="120000"/>
              </a:lnSpc>
              <a:buFont typeface="Wingdings" pitchFamily="2" charset="2"/>
              <a:buChar char="§"/>
            </a:pPr>
            <a:r>
              <a:rPr lang="en-US" sz="3200" dirty="0" smtClean="0">
                <a:latin typeface="Lucida Fax" pitchFamily="18" charset="0"/>
              </a:rPr>
              <a:t>Planar defects present in the grains</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799810" y="24740506"/>
            <a:ext cx="6881025"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11955884" y="28400753"/>
            <a:ext cx="6890396" cy="1107996"/>
          </a:xfrm>
          <a:prstGeom prst="rect">
            <a:avLst/>
          </a:prstGeom>
          <a:noFill/>
        </p:spPr>
        <p:txBody>
          <a:bodyPr wrap="square" rtlCol="0">
            <a:spAutoFit/>
          </a:bodyPr>
          <a:lstStyle/>
          <a:p>
            <a:pPr algn="ctr"/>
            <a:r>
              <a:rPr lang="en-US" sz="2200" dirty="0" smtClean="0">
                <a:latin typeface="Lucida Fax" pitchFamily="18" charset="0"/>
              </a:rPr>
              <a:t>(Figure </a:t>
            </a:r>
            <a:r>
              <a:rPr lang="en-US" sz="2200" dirty="0">
                <a:latin typeface="Lucida Fax" pitchFamily="18" charset="0"/>
              </a:rPr>
              <a:t>4</a:t>
            </a:r>
            <a:r>
              <a:rPr lang="en-US" sz="2200" dirty="0" smtClean="0">
                <a:latin typeface="Lucida Fax" pitchFamily="18" charset="0"/>
              </a:rPr>
              <a:t>: Diagram of MOCVD deposition. Picture and annotations taken </a:t>
            </a:r>
            <a:r>
              <a:rPr lang="en-US" sz="2200" dirty="0">
                <a:latin typeface="Lucida Fax" pitchFamily="18" charset="0"/>
              </a:rPr>
              <a:t>from http://</a:t>
            </a:r>
            <a:r>
              <a:rPr lang="en-US" sz="2200" dirty="0" smtClean="0">
                <a:latin typeface="Lucida Fax" pitchFamily="18" charset="0"/>
              </a:rPr>
              <a:t>www.orsltd.com/image/3.gif)</a:t>
            </a:r>
            <a:endParaRPr lang="en-US" sz="2200" dirty="0">
              <a:latin typeface="Lucida Fax" pitchFamily="18" charset="0"/>
            </a:endParaRP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0859749" y="24740506"/>
            <a:ext cx="2976034" cy="3962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5175460" y="24740506"/>
            <a:ext cx="2995792" cy="3994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TextBox 33"/>
          <p:cNvSpPr txBox="1"/>
          <p:nvPr/>
        </p:nvSpPr>
        <p:spPr>
          <a:xfrm>
            <a:off x="20523736" y="28717682"/>
            <a:ext cx="3657066" cy="769441"/>
          </a:xfrm>
          <a:prstGeom prst="rect">
            <a:avLst/>
          </a:prstGeom>
          <a:noFill/>
        </p:spPr>
        <p:txBody>
          <a:bodyPr wrap="square" rtlCol="0">
            <a:spAutoFit/>
          </a:bodyPr>
          <a:lstStyle/>
          <a:p>
            <a:pPr algn="ctr"/>
            <a:r>
              <a:rPr lang="en-US" sz="2200" dirty="0" smtClean="0">
                <a:latin typeface="Lucida Fax" pitchFamily="18" charset="0"/>
              </a:rPr>
              <a:t>(Figure 5: The TEM used for imaging)</a:t>
            </a:r>
            <a:endParaRPr lang="en-US" sz="2200" dirty="0">
              <a:latin typeface="Lucida Fax" pitchFamily="18" charset="0"/>
            </a:endParaRPr>
          </a:p>
        </p:txBody>
      </p:sp>
      <p:sp>
        <p:nvSpPr>
          <p:cNvPr id="35" name="TextBox 34"/>
          <p:cNvSpPr txBox="1"/>
          <p:nvPr/>
        </p:nvSpPr>
        <p:spPr>
          <a:xfrm>
            <a:off x="24632971" y="28736519"/>
            <a:ext cx="4080769" cy="769441"/>
          </a:xfrm>
          <a:prstGeom prst="rect">
            <a:avLst/>
          </a:prstGeom>
          <a:noFill/>
        </p:spPr>
        <p:txBody>
          <a:bodyPr wrap="square" rtlCol="0">
            <a:spAutoFit/>
          </a:bodyPr>
          <a:lstStyle/>
          <a:p>
            <a:pPr algn="ctr"/>
            <a:r>
              <a:rPr lang="en-US" sz="2200" dirty="0" smtClean="0">
                <a:latin typeface="Lucida Fax" pitchFamily="18" charset="0"/>
              </a:rPr>
              <a:t>(Figure 6: The main MOCVD control panel)</a:t>
            </a:r>
            <a:endParaRPr lang="en-US" sz="2200" dirty="0">
              <a:latin typeface="Lucida Fax" pitchFamily="18" charset="0"/>
            </a:endParaRPr>
          </a:p>
        </p:txBody>
      </p:sp>
      <p:pic>
        <p:nvPicPr>
          <p:cNvPr id="5" name="Picture 3" descr="F:\TEM\GaAs\Sample 6\Dark Field 1 7.11.11.t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1643814" y="18411625"/>
            <a:ext cx="5596128" cy="3730752"/>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21643814" y="22186227"/>
            <a:ext cx="5596128" cy="769441"/>
          </a:xfrm>
          <a:prstGeom prst="rect">
            <a:avLst/>
          </a:prstGeom>
          <a:noFill/>
        </p:spPr>
        <p:txBody>
          <a:bodyPr wrap="square" rtlCol="0">
            <a:spAutoFit/>
          </a:bodyPr>
          <a:lstStyle/>
          <a:p>
            <a:pPr algn="ctr"/>
            <a:r>
              <a:rPr lang="en-US" sz="2200" dirty="0" smtClean="0">
                <a:latin typeface="Lucida Fax" pitchFamily="18" charset="0"/>
              </a:rPr>
              <a:t>(Figure 4: Dark field image of GaAs crystals)</a:t>
            </a:r>
            <a:endParaRPr lang="en-US" sz="2200" dirty="0">
              <a:latin typeface="Lucida Fax" pitchFamily="18" charset="0"/>
            </a:endParaRPr>
          </a:p>
        </p:txBody>
      </p:sp>
      <p:sp>
        <p:nvSpPr>
          <p:cNvPr id="21" name="TextBox 20"/>
          <p:cNvSpPr txBox="1"/>
          <p:nvPr/>
        </p:nvSpPr>
        <p:spPr>
          <a:xfrm>
            <a:off x="31688129" y="17673123"/>
            <a:ext cx="6205245" cy="769441"/>
          </a:xfrm>
          <a:prstGeom prst="rect">
            <a:avLst/>
          </a:prstGeom>
          <a:noFill/>
        </p:spPr>
        <p:txBody>
          <a:bodyPr wrap="square" rtlCol="0">
            <a:spAutoFit/>
          </a:bodyPr>
          <a:lstStyle/>
          <a:p>
            <a:pPr algn="ctr"/>
            <a:r>
              <a:rPr lang="en-US" sz="2200" dirty="0" smtClean="0">
                <a:latin typeface="Lucida Fax" pitchFamily="18" charset="0"/>
              </a:rPr>
              <a:t>(Figure 7: An EDX spectrum revealing the presence of Ga and As in the sample)</a:t>
            </a:r>
            <a:endParaRPr lang="en-US" sz="2200" dirty="0">
              <a:latin typeface="Lucida Fax" pitchFamily="18" charset="0"/>
            </a:endParaRPr>
          </a:p>
        </p:txBody>
      </p:sp>
      <p:pic>
        <p:nvPicPr>
          <p:cNvPr id="24" name="Picture 3" descr="C:\Users\Andrew\Desktop\Diffraction.tif"/>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1642134" y="5501089"/>
            <a:ext cx="5596128" cy="3730752"/>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38"/>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1133152" y="13926943"/>
            <a:ext cx="7315200" cy="3657600"/>
          </a:xfrm>
          <a:prstGeom prst="rect">
            <a:avLst/>
          </a:prstGeom>
          <a:noFill/>
          <a:ln>
            <a:noFill/>
          </a:ln>
        </p:spPr>
      </p:pic>
      <p:sp>
        <p:nvSpPr>
          <p:cNvPr id="40" name="TextBox 39"/>
          <p:cNvSpPr txBox="1"/>
          <p:nvPr/>
        </p:nvSpPr>
        <p:spPr>
          <a:xfrm>
            <a:off x="29562784" y="21300524"/>
            <a:ext cx="6205245" cy="1107996"/>
          </a:xfrm>
          <a:prstGeom prst="rect">
            <a:avLst/>
          </a:prstGeom>
          <a:noFill/>
        </p:spPr>
        <p:txBody>
          <a:bodyPr wrap="square" rtlCol="0">
            <a:spAutoFit/>
          </a:bodyPr>
          <a:lstStyle/>
          <a:p>
            <a:pPr algn="ctr"/>
            <a:r>
              <a:rPr lang="en-US" sz="2200" dirty="0" smtClean="0">
                <a:latin typeface="Lucida Fax" pitchFamily="18" charset="0"/>
              </a:rPr>
              <a:t>(Figure 8: Determining the lattice constant (a) from measured values of (d) and suspected values of h, k, and l)</a:t>
            </a:r>
            <a:endParaRPr lang="en-US" sz="2200" dirty="0">
              <a:latin typeface="Lucida Fax" pitchFamily="18" charset="0"/>
            </a:endParaRPr>
          </a:p>
        </p:txBody>
      </p:sp>
      <mc:AlternateContent xmlns:mc="http://schemas.openxmlformats.org/markup-compatibility/2006">
        <mc:Choice xmlns:a14="http://schemas.microsoft.com/office/drawing/2010/main" xmlns="" Requires="a14">
          <p:sp>
            <p:nvSpPr>
              <p:cNvPr id="2" name="TextBox 1"/>
              <p:cNvSpPr txBox="1"/>
              <p:nvPr/>
            </p:nvSpPr>
            <p:spPr>
              <a:xfrm>
                <a:off x="36252150" y="18588263"/>
                <a:ext cx="3023007" cy="9569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a:rPr>
                          </m:ctrlPr>
                        </m:fPr>
                        <m:num>
                          <m:r>
                            <a:rPr lang="en-US" sz="2800" b="0" i="1" smtClean="0">
                              <a:latin typeface="Cambria Math"/>
                            </a:rPr>
                            <m:t>1</m:t>
                          </m:r>
                        </m:num>
                        <m:den>
                          <m:sSup>
                            <m:sSupPr>
                              <m:ctrlPr>
                                <a:rPr lang="en-US" sz="2800" b="0" i="1" smtClean="0">
                                  <a:latin typeface="Cambria Math"/>
                                </a:rPr>
                              </m:ctrlPr>
                            </m:sSupPr>
                            <m:e>
                              <m:r>
                                <a:rPr lang="en-US" sz="2800" b="0" i="1" smtClean="0">
                                  <a:latin typeface="Cambria Math"/>
                                </a:rPr>
                                <m:t>𝑑</m:t>
                              </m:r>
                            </m:e>
                            <m:sup>
                              <m:r>
                                <a:rPr lang="en-US" sz="2800" b="0" i="1" smtClean="0">
                                  <a:latin typeface="Cambria Math"/>
                                </a:rPr>
                                <m:t>2</m:t>
                              </m:r>
                            </m:sup>
                          </m:sSup>
                        </m:den>
                      </m:f>
                      <m:r>
                        <a:rPr lang="en-US" sz="2800" b="0" i="1" smtClean="0">
                          <a:latin typeface="Cambria Math"/>
                        </a:rPr>
                        <m:t>=</m:t>
                      </m:r>
                      <m:f>
                        <m:fPr>
                          <m:ctrlPr>
                            <a:rPr lang="en-US" sz="2800" b="0" i="1" smtClean="0">
                              <a:latin typeface="Cambria Math"/>
                            </a:rPr>
                          </m:ctrlPr>
                        </m:fPr>
                        <m:num>
                          <m:sSup>
                            <m:sSupPr>
                              <m:ctrlPr>
                                <a:rPr lang="en-US" sz="2800" b="0" i="1" smtClean="0">
                                  <a:latin typeface="Cambria Math"/>
                                </a:rPr>
                              </m:ctrlPr>
                            </m:sSupPr>
                            <m:e>
                              <m:r>
                                <a:rPr lang="en-US" sz="2800" b="0" i="1" smtClean="0">
                                  <a:latin typeface="Cambria Math"/>
                                </a:rPr>
                                <m:t>h</m:t>
                              </m:r>
                            </m:e>
                            <m:sup>
                              <m:r>
                                <a:rPr lang="en-US" sz="2800" b="0" i="1" smtClean="0">
                                  <a:latin typeface="Cambria Math"/>
                                </a:rPr>
                                <m:t>2</m:t>
                              </m:r>
                            </m:sup>
                          </m:sSup>
                          <m:r>
                            <a:rPr lang="en-US" sz="2800" b="0" i="1" smtClean="0">
                              <a:latin typeface="Cambria Math"/>
                            </a:rPr>
                            <m:t>+</m:t>
                          </m:r>
                          <m:sSup>
                            <m:sSupPr>
                              <m:ctrlPr>
                                <a:rPr lang="en-US" sz="2800" b="0" i="1" smtClean="0">
                                  <a:latin typeface="Cambria Math"/>
                                </a:rPr>
                              </m:ctrlPr>
                            </m:sSupPr>
                            <m:e>
                              <m:r>
                                <a:rPr lang="en-US" sz="2800" b="0" i="1" smtClean="0">
                                  <a:latin typeface="Cambria Math"/>
                                </a:rPr>
                                <m:t>𝑘</m:t>
                              </m:r>
                            </m:e>
                            <m:sup>
                              <m:r>
                                <a:rPr lang="en-US" sz="2800" b="0" i="1" smtClean="0">
                                  <a:latin typeface="Cambria Math"/>
                                </a:rPr>
                                <m:t>2</m:t>
                              </m:r>
                            </m:sup>
                          </m:sSup>
                          <m:r>
                            <a:rPr lang="en-US" sz="2800" b="0" i="1" smtClean="0">
                              <a:latin typeface="Cambria Math"/>
                            </a:rPr>
                            <m:t>+</m:t>
                          </m:r>
                          <m:sSup>
                            <m:sSupPr>
                              <m:ctrlPr>
                                <a:rPr lang="en-US" sz="2800" b="0" i="1" smtClean="0">
                                  <a:latin typeface="Cambria Math"/>
                                </a:rPr>
                              </m:ctrlPr>
                            </m:sSupPr>
                            <m:e>
                              <m:r>
                                <a:rPr lang="en-US" sz="2800" b="0" i="1" smtClean="0">
                                  <a:latin typeface="Cambria Math"/>
                                </a:rPr>
                                <m:t>𝑙</m:t>
                              </m:r>
                            </m:e>
                            <m:sup>
                              <m:r>
                                <a:rPr lang="en-US" sz="2800" b="0" i="1" smtClean="0">
                                  <a:latin typeface="Cambria Math"/>
                                </a:rPr>
                                <m:t>2</m:t>
                              </m:r>
                            </m:sup>
                          </m:sSup>
                        </m:num>
                        <m:den>
                          <m:sSup>
                            <m:sSupPr>
                              <m:ctrlPr>
                                <a:rPr lang="en-US" sz="2800" b="0" i="1" smtClean="0">
                                  <a:latin typeface="Cambria Math"/>
                                </a:rPr>
                              </m:ctrlPr>
                            </m:sSupPr>
                            <m:e>
                              <m:r>
                                <a:rPr lang="en-US" sz="2800" b="0" i="1" smtClean="0">
                                  <a:latin typeface="Cambria Math"/>
                                </a:rPr>
                                <m:t>𝑎</m:t>
                              </m:r>
                            </m:e>
                            <m:sup>
                              <m:r>
                                <a:rPr lang="en-US" sz="2800" b="0" i="1" smtClean="0">
                                  <a:latin typeface="Cambria Math"/>
                                </a:rPr>
                                <m:t>2</m:t>
                              </m:r>
                            </m:sup>
                          </m:sSup>
                        </m:den>
                      </m:f>
                    </m:oMath>
                  </m:oMathPara>
                </a14:m>
                <a:endParaRPr lang="en-US" sz="2800" dirty="0"/>
              </a:p>
            </p:txBody>
          </p:sp>
        </mc:Choice>
        <mc:Fallback>
          <p:sp>
            <p:nvSpPr>
              <p:cNvPr id="2" name="TextBox 1"/>
              <p:cNvSpPr txBox="1">
                <a:spLocks noRot="1" noChangeAspect="1" noMove="1" noResize="1" noEditPoints="1" noAdjustHandles="1" noChangeArrowheads="1" noChangeShapeType="1" noTextEdit="1"/>
              </p:cNvSpPr>
              <p:nvPr/>
            </p:nvSpPr>
            <p:spPr>
              <a:xfrm>
                <a:off x="36252150" y="18588263"/>
                <a:ext cx="3023007" cy="956929"/>
              </a:xfrm>
              <a:prstGeom prst="rect">
                <a:avLst/>
              </a:prstGeom>
              <a:blipFill rotWithShape="1">
                <a:blip r:embed="rId11" cstate="print"/>
                <a:stretch>
                  <a:fillRect/>
                </a:stretch>
              </a:blipFill>
            </p:spPr>
            <p:txBody>
              <a:bodyPr/>
              <a:lstStyle/>
              <a:p>
                <a:r>
                  <a:rPr lang="en-US">
                    <a:noFill/>
                  </a:rPr>
                  <a:t> </a:t>
                </a:r>
              </a:p>
            </p:txBody>
          </p:sp>
        </mc:Fallback>
      </mc:AlternateContent>
      <p:graphicFrame>
        <p:nvGraphicFramePr>
          <p:cNvPr id="3" name="Table 2"/>
          <p:cNvGraphicFramePr>
            <a:graphicFrameLocks noGrp="1"/>
          </p:cNvGraphicFramePr>
          <p:nvPr>
            <p:extLst>
              <p:ext uri="{D42A27DB-BD31-4B8C-83A1-F6EECF244321}">
                <p14:modId xmlns:p14="http://schemas.microsoft.com/office/powerpoint/2010/main" xmlns="" val="1066954109"/>
              </p:ext>
            </p:extLst>
          </p:nvPr>
        </p:nvGraphicFramePr>
        <p:xfrm>
          <a:off x="35858271" y="21010783"/>
          <a:ext cx="3994005" cy="1184944"/>
        </p:xfrm>
        <a:graphic>
          <a:graphicData uri="http://schemas.openxmlformats.org/drawingml/2006/table">
            <a:tbl>
              <a:tblPr>
                <a:tableStyleId>{5C22544A-7EE6-4342-B048-85BDC9FD1C3A}</a:tableStyleId>
              </a:tblPr>
              <a:tblGrid>
                <a:gridCol w="1600903"/>
                <a:gridCol w="1600903"/>
                <a:gridCol w="792199"/>
              </a:tblGrid>
              <a:tr h="726825">
                <a:tc>
                  <a:txBody>
                    <a:bodyPr/>
                    <a:lstStyle/>
                    <a:p>
                      <a:pPr algn="ctr" fontAlgn="b"/>
                      <a:r>
                        <a:rPr lang="en-US" sz="2200" u="none" strike="noStrike" dirty="0">
                          <a:effectLst/>
                          <a:latin typeface="Times New Roman" pitchFamily="18" charset="0"/>
                          <a:cs typeface="Times New Roman" pitchFamily="18" charset="0"/>
                        </a:rPr>
                        <a:t>Reference Value</a:t>
                      </a:r>
                      <a:endParaRPr lang="en-US" sz="22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200" u="none" strike="noStrike" dirty="0">
                          <a:effectLst/>
                          <a:latin typeface="Times New Roman" pitchFamily="18" charset="0"/>
                          <a:cs typeface="Times New Roman" pitchFamily="18" charset="0"/>
                        </a:rPr>
                        <a:t>Calculated Value</a:t>
                      </a:r>
                      <a:endParaRPr lang="en-US" sz="22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200" u="none" strike="noStrike">
                          <a:effectLst/>
                          <a:latin typeface="Times New Roman" pitchFamily="18" charset="0"/>
                          <a:cs typeface="Times New Roman" pitchFamily="18" charset="0"/>
                        </a:rPr>
                        <a:t>% Error</a:t>
                      </a:r>
                      <a:endParaRPr lang="en-US" sz="2200" b="0" i="0" u="none" strike="noStrike">
                        <a:solidFill>
                          <a:srgbClr val="000000"/>
                        </a:solidFill>
                        <a:effectLst/>
                        <a:latin typeface="Times New Roman" pitchFamily="18" charset="0"/>
                        <a:cs typeface="Times New Roman" pitchFamily="18" charset="0"/>
                      </a:endParaRPr>
                    </a:p>
                  </a:txBody>
                  <a:tcPr marL="9525" marR="9525" marT="9525" marB="0" anchor="b"/>
                </a:tc>
              </a:tr>
              <a:tr h="458119">
                <a:tc>
                  <a:txBody>
                    <a:bodyPr/>
                    <a:lstStyle/>
                    <a:p>
                      <a:pPr algn="ctr" fontAlgn="b"/>
                      <a:r>
                        <a:rPr lang="en-US" sz="2200" u="none" strike="noStrike" dirty="0">
                          <a:effectLst/>
                          <a:latin typeface="Times New Roman" pitchFamily="18" charset="0"/>
                          <a:cs typeface="Times New Roman" pitchFamily="18" charset="0"/>
                        </a:rPr>
                        <a:t>0.5653</a:t>
                      </a:r>
                      <a:endParaRPr lang="en-US" sz="22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200" u="none" strike="noStrike" dirty="0" smtClean="0">
                          <a:effectLst/>
                          <a:latin typeface="Times New Roman" pitchFamily="18" charset="0"/>
                          <a:cs typeface="Times New Roman" pitchFamily="18" charset="0"/>
                        </a:rPr>
                        <a:t>0.5562</a:t>
                      </a:r>
                      <a:endParaRPr lang="en-US" sz="22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200" b="0" i="0" u="none" strike="noStrike" dirty="0" smtClean="0">
                          <a:solidFill>
                            <a:schemeClr val="dk1"/>
                          </a:solidFill>
                          <a:effectLst/>
                          <a:latin typeface="Times New Roman" pitchFamily="18" charset="0"/>
                          <a:cs typeface="Times New Roman" pitchFamily="18" charset="0"/>
                        </a:rPr>
                        <a:t>1.61</a:t>
                      </a:r>
                      <a:endParaRPr lang="en-US" sz="2200" b="0" i="0" u="none" strike="noStrike" dirty="0">
                        <a:solidFill>
                          <a:srgbClr val="000000"/>
                        </a:solidFill>
                        <a:effectLst/>
                        <a:latin typeface="Times New Roman" pitchFamily="18" charset="0"/>
                        <a:cs typeface="Times New Roman" pitchFamily="18" charset="0"/>
                      </a:endParaRPr>
                    </a:p>
                  </a:txBody>
                  <a:tcPr marL="9525" marR="9525" marT="9525" marB="0" anchor="b"/>
                </a:tc>
              </a:tr>
            </a:tbl>
          </a:graphicData>
        </a:graphic>
      </p:graphicFrame>
      <p:sp>
        <p:nvSpPr>
          <p:cNvPr id="23" name="TextBox 22"/>
          <p:cNvSpPr txBox="1"/>
          <p:nvPr/>
        </p:nvSpPr>
        <p:spPr>
          <a:xfrm>
            <a:off x="35890200" y="20543701"/>
            <a:ext cx="3970959" cy="492443"/>
          </a:xfrm>
          <a:prstGeom prst="rect">
            <a:avLst/>
          </a:prstGeom>
          <a:noFill/>
        </p:spPr>
        <p:txBody>
          <a:bodyPr wrap="none" rtlCol="0">
            <a:spAutoFit/>
          </a:bodyPr>
          <a:lstStyle/>
          <a:p>
            <a:r>
              <a:rPr lang="en-US" sz="2600" dirty="0" smtClean="0">
                <a:latin typeface="Lucida Fax" pitchFamily="18" charset="0"/>
              </a:rPr>
              <a:t>Lattice Constant Table</a:t>
            </a:r>
            <a:endParaRPr lang="en-US" sz="2600" dirty="0">
              <a:latin typeface="Lucida Fax" pitchFamily="18" charset="0"/>
            </a:endParaRPr>
          </a:p>
        </p:txBody>
      </p:sp>
      <p:pic>
        <p:nvPicPr>
          <p:cNvPr id="25" name="Picture 2" descr="F:\TEM\GaAs\Sample 6\image 2 7.6.11.tif"/>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2855036" y="5529812"/>
            <a:ext cx="5596128" cy="373075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4" name="Chart 43"/>
          <p:cNvGraphicFramePr>
            <a:graphicFrameLocks/>
          </p:cNvGraphicFramePr>
          <p:nvPr>
            <p:extLst>
              <p:ext uri="{D42A27DB-BD31-4B8C-83A1-F6EECF244321}">
                <p14:modId xmlns:p14="http://schemas.microsoft.com/office/powerpoint/2010/main" xmlns="" val="2842186200"/>
              </p:ext>
            </p:extLst>
          </p:nvPr>
        </p:nvGraphicFramePr>
        <p:xfrm>
          <a:off x="29826956" y="18243900"/>
          <a:ext cx="5676900" cy="3109912"/>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xmlns="" val="4233212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671</Words>
  <Application>Microsoft Office PowerPoint</Application>
  <PresentationFormat>Custom</PresentationFormat>
  <Paragraphs>58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dc:creator>
  <cp:lastModifiedBy>aboysen</cp:lastModifiedBy>
  <cp:revision>64</cp:revision>
  <dcterms:created xsi:type="dcterms:W3CDTF">2011-07-18T15:15:27Z</dcterms:created>
  <dcterms:modified xsi:type="dcterms:W3CDTF">2011-08-02T18:36:21Z</dcterms:modified>
</cp:coreProperties>
</file>